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9" r:id="rId2"/>
    <p:sldId id="257" r:id="rId3"/>
    <p:sldId id="300" r:id="rId4"/>
    <p:sldId id="308" r:id="rId5"/>
    <p:sldId id="309" r:id="rId6"/>
    <p:sldId id="310" r:id="rId7"/>
    <p:sldId id="311" r:id="rId8"/>
    <p:sldId id="301" r:id="rId9"/>
    <p:sldId id="313" r:id="rId10"/>
    <p:sldId id="351" r:id="rId11"/>
    <p:sldId id="299" r:id="rId12"/>
    <p:sldId id="352" r:id="rId13"/>
    <p:sldId id="264" r:id="rId14"/>
    <p:sldId id="359" r:id="rId15"/>
    <p:sldId id="360" r:id="rId16"/>
    <p:sldId id="361" r:id="rId17"/>
    <p:sldId id="364" r:id="rId18"/>
    <p:sldId id="362" r:id="rId19"/>
    <p:sldId id="363" r:id="rId20"/>
    <p:sldId id="365" r:id="rId21"/>
    <p:sldId id="424" r:id="rId22"/>
    <p:sldId id="367" r:id="rId23"/>
    <p:sldId id="370" r:id="rId24"/>
    <p:sldId id="368" r:id="rId25"/>
    <p:sldId id="366" r:id="rId26"/>
    <p:sldId id="384" r:id="rId27"/>
    <p:sldId id="385" r:id="rId28"/>
    <p:sldId id="374" r:id="rId29"/>
    <p:sldId id="371" r:id="rId30"/>
    <p:sldId id="307" r:id="rId31"/>
    <p:sldId id="412" r:id="rId32"/>
    <p:sldId id="428" r:id="rId33"/>
    <p:sldId id="442" r:id="rId34"/>
    <p:sldId id="443" r:id="rId35"/>
    <p:sldId id="376" r:id="rId36"/>
    <p:sldId id="377" r:id="rId37"/>
    <p:sldId id="380" r:id="rId38"/>
    <p:sldId id="349" r:id="rId39"/>
    <p:sldId id="347" r:id="rId40"/>
    <p:sldId id="403" r:id="rId41"/>
    <p:sldId id="405" r:id="rId42"/>
    <p:sldId id="413" r:id="rId43"/>
    <p:sldId id="387" r:id="rId44"/>
    <p:sldId id="395" r:id="rId45"/>
    <p:sldId id="421" r:id="rId46"/>
    <p:sldId id="435" r:id="rId47"/>
    <p:sldId id="436" r:id="rId48"/>
    <p:sldId id="434" r:id="rId49"/>
    <p:sldId id="437" r:id="rId50"/>
    <p:sldId id="445" r:id="rId51"/>
    <p:sldId id="414" r:id="rId52"/>
    <p:sldId id="417" r:id="rId53"/>
    <p:sldId id="441" r:id="rId54"/>
    <p:sldId id="418" r:id="rId55"/>
    <p:sldId id="258" r:id="rId56"/>
    <p:sldId id="345" r:id="rId57"/>
    <p:sldId id="338" r:id="rId58"/>
    <p:sldId id="265" r:id="rId59"/>
    <p:sldId id="426" r:id="rId60"/>
    <p:sldId id="375" r:id="rId61"/>
    <p:sldId id="369" r:id="rId62"/>
    <p:sldId id="439" r:id="rId63"/>
    <p:sldId id="386" r:id="rId64"/>
    <p:sldId id="411" r:id="rId65"/>
    <p:sldId id="410" r:id="rId66"/>
    <p:sldId id="372" r:id="rId67"/>
    <p:sldId id="427" r:id="rId68"/>
    <p:sldId id="397" r:id="rId69"/>
    <p:sldId id="398" r:id="rId70"/>
    <p:sldId id="378" r:id="rId71"/>
    <p:sldId id="379" r:id="rId72"/>
    <p:sldId id="430" r:id="rId73"/>
    <p:sldId id="383" r:id="rId74"/>
    <p:sldId id="419" r:id="rId75"/>
    <p:sldId id="400" r:id="rId76"/>
    <p:sldId id="401" r:id="rId77"/>
    <p:sldId id="402" r:id="rId78"/>
    <p:sldId id="432" r:id="rId79"/>
    <p:sldId id="404" r:id="rId80"/>
    <p:sldId id="408" r:id="rId81"/>
    <p:sldId id="409" r:id="rId82"/>
    <p:sldId id="423" r:id="rId83"/>
    <p:sldId id="444" r:id="rId84"/>
    <p:sldId id="388" r:id="rId85"/>
    <p:sldId id="389" r:id="rId86"/>
    <p:sldId id="390" r:id="rId87"/>
    <p:sldId id="391" r:id="rId88"/>
    <p:sldId id="393" r:id="rId89"/>
    <p:sldId id="39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FF00"/>
    <a:srgbClr val="0B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4"/>
    <p:restoredTop sz="86356"/>
  </p:normalViewPr>
  <p:slideViewPr>
    <p:cSldViewPr snapToGrid="0" snapToObjects="1">
      <p:cViewPr varScale="1">
        <p:scale>
          <a:sx n="122" d="100"/>
          <a:sy n="122" d="100"/>
        </p:scale>
        <p:origin x="1112" y="192"/>
      </p:cViewPr>
      <p:guideLst/>
    </p:cSldViewPr>
  </p:slideViewPr>
  <p:outlineViewPr>
    <p:cViewPr>
      <p:scale>
        <a:sx n="33" d="100"/>
        <a:sy n="33" d="100"/>
      </p:scale>
      <p:origin x="0" y="-190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6D727-00BF-3847-9A89-DAE4478453D8}" type="datetimeFigureOut">
              <a:rPr lang="en-US" smtClean="0"/>
              <a:t>12/14/19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907D8-85D4-784E-BC80-DE60F468CEC7}" type="slidenum">
              <a:rPr lang="en-US" smtClean="0"/>
              <a:t>‹#›</a:t>
            </a:fld>
            <a:endParaRPr lang="en-US"/>
          </a:p>
        </p:txBody>
      </p:sp>
    </p:spTree>
    <p:extLst>
      <p:ext uri="{BB962C8B-B14F-4D97-AF65-F5344CB8AC3E}">
        <p14:creationId xmlns:p14="http://schemas.microsoft.com/office/powerpoint/2010/main" val="7624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too detailed! Quarks interact with the strong force and Electromagnetism. Charged leptons interact with electromagnetism, neutrinos only interact with the weak force. The mediators of these forces are the gluon, photon, W and Z bosons. This Higgs boson, discovered in 2012 is a scalar boson whose field give mass to the particles.</a:t>
            </a:r>
          </a:p>
        </p:txBody>
      </p:sp>
      <p:sp>
        <p:nvSpPr>
          <p:cNvPr id="4" name="Slide Number Placeholder 3"/>
          <p:cNvSpPr>
            <a:spLocks noGrp="1"/>
          </p:cNvSpPr>
          <p:nvPr>
            <p:ph type="sldNum" sz="quarter" idx="5"/>
          </p:nvPr>
        </p:nvSpPr>
        <p:spPr/>
        <p:txBody>
          <a:bodyPr/>
          <a:lstStyle/>
          <a:p>
            <a:fld id="{07B907D8-85D4-784E-BC80-DE60F468CEC7}" type="slidenum">
              <a:rPr lang="en-US" smtClean="0"/>
              <a:t>3</a:t>
            </a:fld>
            <a:endParaRPr lang="en-US"/>
          </a:p>
        </p:txBody>
      </p:sp>
    </p:spTree>
    <p:extLst>
      <p:ext uri="{BB962C8B-B14F-4D97-AF65-F5344CB8AC3E}">
        <p14:creationId xmlns:p14="http://schemas.microsoft.com/office/powerpoint/2010/main" val="259757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conversions of photon to photon + electron</a:t>
            </a:r>
          </a:p>
        </p:txBody>
      </p:sp>
      <p:sp>
        <p:nvSpPr>
          <p:cNvPr id="4" name="Slide Number Placeholder 3"/>
          <p:cNvSpPr>
            <a:spLocks noGrp="1"/>
          </p:cNvSpPr>
          <p:nvPr>
            <p:ph type="sldNum" sz="quarter" idx="5"/>
          </p:nvPr>
        </p:nvSpPr>
        <p:spPr/>
        <p:txBody>
          <a:bodyPr/>
          <a:lstStyle/>
          <a:p>
            <a:fld id="{07B907D8-85D4-784E-BC80-DE60F468CEC7}" type="slidenum">
              <a:rPr lang="en-US" smtClean="0"/>
              <a:t>17</a:t>
            </a:fld>
            <a:endParaRPr lang="en-US"/>
          </a:p>
        </p:txBody>
      </p:sp>
    </p:spTree>
    <p:extLst>
      <p:ext uri="{BB962C8B-B14F-4D97-AF65-F5344CB8AC3E}">
        <p14:creationId xmlns:p14="http://schemas.microsoft.com/office/powerpoint/2010/main" val="85882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22</a:t>
            </a:fld>
            <a:endParaRPr lang="en-US"/>
          </a:p>
        </p:txBody>
      </p:sp>
    </p:spTree>
    <p:extLst>
      <p:ext uri="{BB962C8B-B14F-4D97-AF65-F5344CB8AC3E}">
        <p14:creationId xmlns:p14="http://schemas.microsoft.com/office/powerpoint/2010/main" val="68708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𝑟𝑒𝑙</m:t>
                        </m:r>
                      </m:sub>
                    </m:sSub>
                  </m:oMath>
                </a14:m>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Choice>
        <mc:Fallback>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r>
                  <a:rPr lang="en-US" b="0" i="0">
                    <a:latin typeface="Cambria Math" panose="02040503050406030204" pitchFamily="18" charset="0"/>
                  </a:rPr>
                  <a:t>𝜂_𝑟𝑒𝑙</a:t>
                </a:r>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23</a:t>
            </a:fld>
            <a:endParaRPr lang="en-US"/>
          </a:p>
        </p:txBody>
      </p:sp>
    </p:spTree>
    <p:extLst>
      <p:ext uri="{BB962C8B-B14F-4D97-AF65-F5344CB8AC3E}">
        <p14:creationId xmlns:p14="http://schemas.microsoft.com/office/powerpoint/2010/main" val="12040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e>
                                </m:d>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den>
                        </m:f>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𝑐𝑢𝑡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𝛽</m:t>
                            </m:r>
                          </m:sup>
                        </m:sSup>
                      </m:e>
                    </m:d>
                    <m:r>
                      <a:rPr lang="en-US" b="0" i="0" smtClean="0">
                        <a:latin typeface="Cambria Math" panose="02040503050406030204" pitchFamily="18" charset="0"/>
                      </a:rPr>
                      <m:t>.</m:t>
                    </m:r>
                  </m:oMath>
                </a14:m>
                <a:endParaRPr lang="en-US" dirty="0"/>
              </a:p>
              <a:p>
                <a:r>
                  <a:rPr lang="en-US" dirty="0"/>
                  <a:t>If pass then jet mass is total mass else redefine to largest </a:t>
                </a:r>
                <a:r>
                  <a:rPr lang="en-US" dirty="0" err="1"/>
                  <a:t>pT</a:t>
                </a:r>
                <a:r>
                  <a:rPr lang="en-US" dirty="0"/>
                  <a:t> and repeat</a:t>
                </a:r>
              </a:p>
            </p:txBody>
          </p:sp>
        </mc:Choice>
        <mc:Fallback>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r>
                  <a:rPr lang="en-US" b="0" i="0">
                    <a:latin typeface="Cambria Math" panose="02040503050406030204" pitchFamily="18" charset="0"/>
                  </a:rPr>
                  <a:t>(min⁡(𝑃_𝑇1,𝑝_𝑇2 )/(𝑝_𝑇1+𝑝_𝑇2 )&gt;𝑧_𝑐𝑢𝑡 ((Δ𝑅_12)/𝑅_0 )^𝛽 ).</a:t>
                </a:r>
                <a:endParaRPr lang="en-US" dirty="0"/>
              </a:p>
              <a:p>
                <a:r>
                  <a:rPr lang="en-US" dirty="0"/>
                  <a:t>If pass then jet mass is total mass else redefine to largest </a:t>
                </a:r>
                <a:r>
                  <a:rPr lang="en-US" dirty="0" err="1"/>
                  <a:t>pT</a:t>
                </a:r>
                <a:r>
                  <a:rPr lang="en-US" dirty="0"/>
                  <a:t> and repeat</a:t>
                </a:r>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24</a:t>
            </a:fld>
            <a:endParaRPr lang="en-US"/>
          </a:p>
        </p:txBody>
      </p:sp>
    </p:spTree>
    <p:extLst>
      <p:ext uri="{BB962C8B-B14F-4D97-AF65-F5344CB8AC3E}">
        <p14:creationId xmlns:p14="http://schemas.microsoft.com/office/powerpoint/2010/main" val="111271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electron/muon + jets</a:t>
            </a:r>
          </a:p>
          <a:p>
            <a:r>
              <a:rPr lang="en-US" dirty="0"/>
              <a:t>Right: untagged single lepton + jets</a:t>
            </a:r>
          </a:p>
        </p:txBody>
      </p:sp>
      <p:sp>
        <p:nvSpPr>
          <p:cNvPr id="4" name="Slide Number Placeholder 3"/>
          <p:cNvSpPr>
            <a:spLocks noGrp="1"/>
          </p:cNvSpPr>
          <p:nvPr>
            <p:ph type="sldNum" sz="quarter" idx="5"/>
          </p:nvPr>
        </p:nvSpPr>
        <p:spPr/>
        <p:txBody>
          <a:bodyPr/>
          <a:lstStyle/>
          <a:p>
            <a:fld id="{07B907D8-85D4-784E-BC80-DE60F468CEC7}" type="slidenum">
              <a:rPr lang="en-US" smtClean="0"/>
              <a:t>26</a:t>
            </a:fld>
            <a:endParaRPr lang="en-US"/>
          </a:p>
        </p:txBody>
      </p:sp>
    </p:spTree>
    <p:extLst>
      <p:ext uri="{BB962C8B-B14F-4D97-AF65-F5344CB8AC3E}">
        <p14:creationId xmlns:p14="http://schemas.microsoft.com/office/powerpoint/2010/main" val="19551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Tracker muon: propagate tracks to the muon system with a loose matching to DT or CSC segments, </a:t>
            </a:r>
            <a:r>
              <a:rPr lang="en-US" dirty="0" err="1"/>
              <a:t>pT</a:t>
            </a:r>
            <a:r>
              <a:rPr lang="en-US" dirty="0"/>
              <a:t> &gt; 0.5 and p &gt; 2.5 GeV. </a:t>
            </a:r>
          </a:p>
          <a:p>
            <a:r>
              <a:rPr lang="en-US" dirty="0"/>
              <a:t>Global muon: Muons reconstructed with information only from the muon chambers are matched to tracker tracks</a:t>
            </a:r>
          </a:p>
        </p:txBody>
      </p:sp>
      <p:sp>
        <p:nvSpPr>
          <p:cNvPr id="4" name="Slide Number Placeholder 3"/>
          <p:cNvSpPr>
            <a:spLocks noGrp="1"/>
          </p:cNvSpPr>
          <p:nvPr>
            <p:ph type="sldNum" sz="quarter" idx="5"/>
          </p:nvPr>
        </p:nvSpPr>
        <p:spPr/>
        <p:txBody>
          <a:bodyPr/>
          <a:lstStyle/>
          <a:p>
            <a:fld id="{07B907D8-85D4-784E-BC80-DE60F468CEC7}" type="slidenum">
              <a:rPr lang="en-US" smtClean="0"/>
              <a:t>27</a:t>
            </a:fld>
            <a:endParaRPr lang="en-US"/>
          </a:p>
        </p:txBody>
      </p:sp>
    </p:spTree>
    <p:extLst>
      <p:ext uri="{BB962C8B-B14F-4D97-AF65-F5344CB8AC3E}">
        <p14:creationId xmlns:p14="http://schemas.microsoft.com/office/powerpoint/2010/main" val="213146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28</a:t>
            </a:fld>
            <a:endParaRPr lang="en-US"/>
          </a:p>
        </p:txBody>
      </p:sp>
    </p:spTree>
    <p:extLst>
      <p:ext uri="{BB962C8B-B14F-4D97-AF65-F5344CB8AC3E}">
        <p14:creationId xmlns:p14="http://schemas.microsoft.com/office/powerpoint/2010/main" val="30248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29</a:t>
            </a:fld>
            <a:endParaRPr lang="en-US"/>
          </a:p>
        </p:txBody>
      </p:sp>
    </p:spTree>
    <p:extLst>
      <p:ext uri="{BB962C8B-B14F-4D97-AF65-F5344CB8AC3E}">
        <p14:creationId xmlns:p14="http://schemas.microsoft.com/office/powerpoint/2010/main" val="262709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30</a:t>
            </a:fld>
            <a:endParaRPr lang="en-US"/>
          </a:p>
        </p:txBody>
      </p:sp>
    </p:spTree>
    <p:extLst>
      <p:ext uri="{BB962C8B-B14F-4D97-AF65-F5344CB8AC3E}">
        <p14:creationId xmlns:p14="http://schemas.microsoft.com/office/powerpoint/2010/main" val="183208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31</a:t>
            </a:fld>
            <a:endParaRPr lang="en-US"/>
          </a:p>
        </p:txBody>
      </p:sp>
    </p:spTree>
    <p:extLst>
      <p:ext uri="{BB962C8B-B14F-4D97-AF65-F5344CB8AC3E}">
        <p14:creationId xmlns:p14="http://schemas.microsoft.com/office/powerpoint/2010/main" val="424064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a:t>
            </a:fld>
            <a:endParaRPr lang="en-US"/>
          </a:p>
        </p:txBody>
      </p:sp>
    </p:spTree>
    <p:extLst>
      <p:ext uri="{BB962C8B-B14F-4D97-AF65-F5344CB8AC3E}">
        <p14:creationId xmlns:p14="http://schemas.microsoft.com/office/powerpoint/2010/main" val="303382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32</a:t>
            </a:fld>
            <a:endParaRPr lang="en-US"/>
          </a:p>
        </p:txBody>
      </p:sp>
    </p:spTree>
    <p:extLst>
      <p:ext uri="{BB962C8B-B14F-4D97-AF65-F5344CB8AC3E}">
        <p14:creationId xmlns:p14="http://schemas.microsoft.com/office/powerpoint/2010/main" val="240463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33</a:t>
            </a:fld>
            <a:endParaRPr lang="en-US"/>
          </a:p>
        </p:txBody>
      </p:sp>
    </p:spTree>
    <p:extLst>
      <p:ext uri="{BB962C8B-B14F-4D97-AF65-F5344CB8AC3E}">
        <p14:creationId xmlns:p14="http://schemas.microsoft.com/office/powerpoint/2010/main" val="944571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34</a:t>
            </a:fld>
            <a:endParaRPr lang="en-US"/>
          </a:p>
        </p:txBody>
      </p:sp>
    </p:spTree>
    <p:extLst>
      <p:ext uri="{BB962C8B-B14F-4D97-AF65-F5344CB8AC3E}">
        <p14:creationId xmlns:p14="http://schemas.microsoft.com/office/powerpoint/2010/main" val="3258938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37</a:t>
            </a:fld>
            <a:endParaRPr lang="en-US"/>
          </a:p>
        </p:txBody>
      </p:sp>
    </p:spTree>
    <p:extLst>
      <p:ext uri="{BB962C8B-B14F-4D97-AF65-F5344CB8AC3E}">
        <p14:creationId xmlns:p14="http://schemas.microsoft.com/office/powerpoint/2010/main" val="387715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38</a:t>
            </a:fld>
            <a:endParaRPr lang="en-US"/>
          </a:p>
        </p:txBody>
      </p:sp>
    </p:spTree>
    <p:extLst>
      <p:ext uri="{BB962C8B-B14F-4D97-AF65-F5344CB8AC3E}">
        <p14:creationId xmlns:p14="http://schemas.microsoft.com/office/powerpoint/2010/main" val="2974814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normal is good because it avoids all difficulties of a truncated Gaussian, which can go negative. Not good for cross section.</a:t>
            </a:r>
          </a:p>
          <a:p>
            <a:r>
              <a:rPr lang="en-US" dirty="0"/>
              <a:t>Good for regions with very large uncertainty</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43</a:t>
            </a:fld>
            <a:endParaRPr lang="en-US"/>
          </a:p>
        </p:txBody>
      </p:sp>
    </p:spTree>
    <p:extLst>
      <p:ext uri="{BB962C8B-B14F-4D97-AF65-F5344CB8AC3E}">
        <p14:creationId xmlns:p14="http://schemas.microsoft.com/office/powerpoint/2010/main" val="4099431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44</a:t>
            </a:fld>
            <a:endParaRPr lang="en-US"/>
          </a:p>
        </p:txBody>
      </p:sp>
    </p:spTree>
    <p:extLst>
      <p:ext uri="{BB962C8B-B14F-4D97-AF65-F5344CB8AC3E}">
        <p14:creationId xmlns:p14="http://schemas.microsoft.com/office/powerpoint/2010/main" val="767992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46</a:t>
            </a:fld>
            <a:endParaRPr lang="en-US"/>
          </a:p>
        </p:txBody>
      </p:sp>
    </p:spTree>
    <p:extLst>
      <p:ext uri="{BB962C8B-B14F-4D97-AF65-F5344CB8AC3E}">
        <p14:creationId xmlns:p14="http://schemas.microsoft.com/office/powerpoint/2010/main" val="247957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47</a:t>
            </a:fld>
            <a:endParaRPr lang="en-US"/>
          </a:p>
        </p:txBody>
      </p:sp>
    </p:spTree>
    <p:extLst>
      <p:ext uri="{BB962C8B-B14F-4D97-AF65-F5344CB8AC3E}">
        <p14:creationId xmlns:p14="http://schemas.microsoft.com/office/powerpoint/2010/main" val="3257659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51</a:t>
            </a:fld>
            <a:endParaRPr lang="en-US"/>
          </a:p>
        </p:txBody>
      </p:sp>
    </p:spTree>
    <p:extLst>
      <p:ext uri="{BB962C8B-B14F-4D97-AF65-F5344CB8AC3E}">
        <p14:creationId xmlns:p14="http://schemas.microsoft.com/office/powerpoint/2010/main" val="29949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MOND: Newtonian mechanics tested at large accelerations, but not </a:t>
            </a:r>
          </a:p>
          <a:p>
            <a:r>
              <a:rPr lang="en-US" dirty="0"/>
              <a:t>21 cm hydrogen: due to spin flip of electron in hydrogen, anti-aligned to aligned nuclear-electron spins</a:t>
            </a:r>
          </a:p>
        </p:txBody>
      </p:sp>
      <p:sp>
        <p:nvSpPr>
          <p:cNvPr id="4" name="Slide Number Placeholder 3"/>
          <p:cNvSpPr>
            <a:spLocks noGrp="1"/>
          </p:cNvSpPr>
          <p:nvPr>
            <p:ph type="sldNum" sz="quarter" idx="5"/>
          </p:nvPr>
        </p:nvSpPr>
        <p:spPr/>
        <p:txBody>
          <a:bodyPr/>
          <a:lstStyle/>
          <a:p>
            <a:fld id="{07B907D8-85D4-784E-BC80-DE60F468CEC7}" type="slidenum">
              <a:rPr lang="en-US" smtClean="0"/>
              <a:t>5</a:t>
            </a:fld>
            <a:endParaRPr lang="en-US"/>
          </a:p>
        </p:txBody>
      </p:sp>
    </p:spTree>
    <p:extLst>
      <p:ext uri="{BB962C8B-B14F-4D97-AF65-F5344CB8AC3E}">
        <p14:creationId xmlns:p14="http://schemas.microsoft.com/office/powerpoint/2010/main" val="321273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Y_t</a:t>
            </a:r>
            <a:r>
              <a:rPr lang="en-US" dirty="0"/>
              <a:t> is the Yukawa coupling(interaction between a scalar field and Dirac field), </a:t>
            </a:r>
          </a:p>
        </p:txBody>
      </p:sp>
      <p:sp>
        <p:nvSpPr>
          <p:cNvPr id="4" name="Slide Number Placeholder 3"/>
          <p:cNvSpPr>
            <a:spLocks noGrp="1"/>
          </p:cNvSpPr>
          <p:nvPr>
            <p:ph type="sldNum" sz="quarter" idx="5"/>
          </p:nvPr>
        </p:nvSpPr>
        <p:spPr/>
        <p:txBody>
          <a:bodyPr/>
          <a:lstStyle/>
          <a:p>
            <a:fld id="{07B907D8-85D4-784E-BC80-DE60F468CEC7}" type="slidenum">
              <a:rPr lang="en-US" smtClean="0"/>
              <a:t>56</a:t>
            </a:fld>
            <a:endParaRPr lang="en-US"/>
          </a:p>
        </p:txBody>
      </p:sp>
    </p:spTree>
    <p:extLst>
      <p:ext uri="{BB962C8B-B14F-4D97-AF65-F5344CB8AC3E}">
        <p14:creationId xmlns:p14="http://schemas.microsoft.com/office/powerpoint/2010/main" val="249057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59</a:t>
            </a:fld>
            <a:endParaRPr lang="en-US"/>
          </a:p>
        </p:txBody>
      </p:sp>
    </p:spTree>
    <p:extLst>
      <p:ext uri="{BB962C8B-B14F-4D97-AF65-F5344CB8AC3E}">
        <p14:creationId xmlns:p14="http://schemas.microsoft.com/office/powerpoint/2010/main" val="3192048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Infrared safe: reconstruction is unaffected by soft radiation of photons</a:t>
            </a:r>
          </a:p>
          <a:p>
            <a:r>
              <a:rPr lang="en-US" dirty="0"/>
              <a:t>Jet area: unaffected by soft radiation, low </a:t>
            </a:r>
            <a:r>
              <a:rPr lang="en-US" dirty="0" err="1"/>
              <a:t>pT</a:t>
            </a:r>
            <a:r>
              <a:rPr lang="en-US" dirty="0"/>
              <a:t> photons will not have a min from the above</a:t>
            </a:r>
          </a:p>
          <a:p>
            <a:r>
              <a:rPr lang="en-US" dirty="0"/>
              <a:t>P = 1: Inclusive </a:t>
            </a:r>
            <a:r>
              <a:rPr lang="en-US" dirty="0" err="1"/>
              <a:t>kT</a:t>
            </a:r>
            <a:r>
              <a:rPr lang="en-US" dirty="0"/>
              <a:t> algorithm</a:t>
            </a:r>
          </a:p>
          <a:p>
            <a:r>
              <a:rPr lang="en-US" dirty="0"/>
              <a:t>P = 0: Inclusive Cambridge/Aachen algorithm</a:t>
            </a:r>
          </a:p>
        </p:txBody>
      </p:sp>
      <p:sp>
        <p:nvSpPr>
          <p:cNvPr id="4" name="Slide Number Placeholder 3"/>
          <p:cNvSpPr>
            <a:spLocks noGrp="1"/>
          </p:cNvSpPr>
          <p:nvPr>
            <p:ph type="sldNum" sz="quarter" idx="5"/>
          </p:nvPr>
        </p:nvSpPr>
        <p:spPr/>
        <p:txBody>
          <a:bodyPr/>
          <a:lstStyle/>
          <a:p>
            <a:fld id="{07B907D8-85D4-784E-BC80-DE60F468CEC7}" type="slidenum">
              <a:rPr lang="en-US" smtClean="0"/>
              <a:t>61</a:t>
            </a:fld>
            <a:endParaRPr lang="en-US"/>
          </a:p>
        </p:txBody>
      </p:sp>
    </p:spTree>
    <p:extLst>
      <p:ext uri="{BB962C8B-B14F-4D97-AF65-F5344CB8AC3E}">
        <p14:creationId xmlns:p14="http://schemas.microsoft.com/office/powerpoint/2010/main" val="2699491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odd </a:t>
            </a:r>
            <a:r>
              <a:rPr lang="en-US" dirty="0" err="1"/>
              <a:t>pronginess</a:t>
            </a:r>
            <a:r>
              <a:rPr lang="en-US" dirty="0"/>
              <a:t> to conserve charge</a:t>
            </a:r>
          </a:p>
        </p:txBody>
      </p:sp>
      <p:sp>
        <p:nvSpPr>
          <p:cNvPr id="4" name="Slide Number Placeholder 3"/>
          <p:cNvSpPr>
            <a:spLocks noGrp="1"/>
          </p:cNvSpPr>
          <p:nvPr>
            <p:ph type="sldNum" sz="quarter" idx="5"/>
          </p:nvPr>
        </p:nvSpPr>
        <p:spPr/>
        <p:txBody>
          <a:bodyPr/>
          <a:lstStyle/>
          <a:p>
            <a:fld id="{07B907D8-85D4-784E-BC80-DE60F468CEC7}" type="slidenum">
              <a:rPr lang="en-US" smtClean="0"/>
              <a:t>63</a:t>
            </a:fld>
            <a:endParaRPr lang="en-US"/>
          </a:p>
        </p:txBody>
      </p:sp>
    </p:spTree>
    <p:extLst>
      <p:ext uri="{BB962C8B-B14F-4D97-AF65-F5344CB8AC3E}">
        <p14:creationId xmlns:p14="http://schemas.microsoft.com/office/powerpoint/2010/main" val="663235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67</a:t>
            </a:fld>
            <a:endParaRPr lang="en-US"/>
          </a:p>
        </p:txBody>
      </p:sp>
    </p:spTree>
    <p:extLst>
      <p:ext uri="{BB962C8B-B14F-4D97-AF65-F5344CB8AC3E}">
        <p14:creationId xmlns:p14="http://schemas.microsoft.com/office/powerpoint/2010/main" val="1034107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decaying to neutrinos to get missing energy. </a:t>
            </a:r>
          </a:p>
          <a:p>
            <a:r>
              <a:rPr lang="en-US" dirty="0"/>
              <a:t>Z to dilepton control region and a Photon control region.</a:t>
            </a:r>
          </a:p>
          <a:p>
            <a:r>
              <a:rPr lang="en-US" dirty="0"/>
              <a:t>Possible systematics: </a:t>
            </a:r>
            <a:r>
              <a:rPr lang="en-US" dirty="0" err="1"/>
              <a:t>Rz</a:t>
            </a:r>
            <a:r>
              <a:rPr lang="en-US" dirty="0"/>
              <a:t> for normalization, </a:t>
            </a:r>
            <a:r>
              <a:rPr lang="en-US" dirty="0" err="1"/>
              <a:t>Zgamma</a:t>
            </a:r>
            <a:r>
              <a:rPr lang="en-US" dirty="0"/>
              <a:t> for physics differences between physics processes</a:t>
            </a:r>
          </a:p>
          <a:p>
            <a:r>
              <a:rPr lang="en-US" dirty="0"/>
              <a:t>Z to leptons: 3.3%</a:t>
            </a:r>
          </a:p>
          <a:p>
            <a:r>
              <a:rPr lang="en-US" dirty="0"/>
              <a:t>Z to </a:t>
            </a:r>
            <a:r>
              <a:rPr lang="en-US" dirty="0" err="1"/>
              <a:t>nunu</a:t>
            </a:r>
            <a:r>
              <a:rPr lang="en-US" dirty="0"/>
              <a:t>: 20.0%</a:t>
            </a:r>
          </a:p>
          <a:p>
            <a:r>
              <a:rPr lang="en-US" dirty="0"/>
              <a:t>Z to hadrons: 69.911%</a:t>
            </a:r>
          </a:p>
        </p:txBody>
      </p:sp>
      <p:sp>
        <p:nvSpPr>
          <p:cNvPr id="4" name="Slide Number Placeholder 3"/>
          <p:cNvSpPr>
            <a:spLocks noGrp="1"/>
          </p:cNvSpPr>
          <p:nvPr>
            <p:ph type="sldNum" sz="quarter" idx="5"/>
          </p:nvPr>
        </p:nvSpPr>
        <p:spPr/>
        <p:txBody>
          <a:bodyPr/>
          <a:lstStyle/>
          <a:p>
            <a:fld id="{07B907D8-85D4-784E-BC80-DE60F468CEC7}" type="slidenum">
              <a:rPr lang="en-US" smtClean="0"/>
              <a:t>73</a:t>
            </a:fld>
            <a:endParaRPr lang="en-US"/>
          </a:p>
        </p:txBody>
      </p:sp>
    </p:spTree>
    <p:extLst>
      <p:ext uri="{BB962C8B-B14F-4D97-AF65-F5344CB8AC3E}">
        <p14:creationId xmlns:p14="http://schemas.microsoft.com/office/powerpoint/2010/main" val="305050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calculated the normalization and calculate a weighted average. We calculate the Z mass and bin in the Z mass peak. Solve the matrix and only </a:t>
            </a:r>
            <a:r>
              <a:rPr lang="en-US" dirty="0" err="1"/>
              <a:t>Rz</a:t>
            </a:r>
            <a:r>
              <a:rPr lang="en-US" dirty="0"/>
              <a:t> in the final prediction. Some difference but in agreement in general</a:t>
            </a:r>
          </a:p>
        </p:txBody>
      </p:sp>
      <p:sp>
        <p:nvSpPr>
          <p:cNvPr id="4" name="Slide Number Placeholder 3"/>
          <p:cNvSpPr>
            <a:spLocks noGrp="1"/>
          </p:cNvSpPr>
          <p:nvPr>
            <p:ph type="sldNum" sz="quarter" idx="5"/>
          </p:nvPr>
        </p:nvSpPr>
        <p:spPr/>
        <p:txBody>
          <a:bodyPr/>
          <a:lstStyle/>
          <a:p>
            <a:fld id="{07B907D8-85D4-784E-BC80-DE60F468CEC7}" type="slidenum">
              <a:rPr lang="en-US" smtClean="0"/>
              <a:t>75</a:t>
            </a:fld>
            <a:endParaRPr lang="en-US"/>
          </a:p>
        </p:txBody>
      </p:sp>
    </p:spTree>
    <p:extLst>
      <p:ext uri="{BB962C8B-B14F-4D97-AF65-F5344CB8AC3E}">
        <p14:creationId xmlns:p14="http://schemas.microsoft.com/office/powerpoint/2010/main" val="3808157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76</a:t>
            </a:fld>
            <a:endParaRPr lang="en-US"/>
          </a:p>
        </p:txBody>
      </p:sp>
    </p:spTree>
    <p:extLst>
      <p:ext uri="{BB962C8B-B14F-4D97-AF65-F5344CB8AC3E}">
        <p14:creationId xmlns:p14="http://schemas.microsoft.com/office/powerpoint/2010/main" val="320616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 chi squared is the constant fit which is used to get a scaling factor which is a method S = sqrt(xhi^2) </a:t>
            </a:r>
          </a:p>
        </p:txBody>
      </p:sp>
      <p:sp>
        <p:nvSpPr>
          <p:cNvPr id="4" name="Slide Number Placeholder 3"/>
          <p:cNvSpPr>
            <a:spLocks noGrp="1"/>
          </p:cNvSpPr>
          <p:nvPr>
            <p:ph type="sldNum" sz="quarter" idx="5"/>
          </p:nvPr>
        </p:nvSpPr>
        <p:spPr/>
        <p:txBody>
          <a:bodyPr/>
          <a:lstStyle/>
          <a:p>
            <a:fld id="{07B907D8-85D4-784E-BC80-DE60F468CEC7}" type="slidenum">
              <a:rPr lang="en-US" smtClean="0"/>
              <a:t>77</a:t>
            </a:fld>
            <a:endParaRPr lang="en-US"/>
          </a:p>
        </p:txBody>
      </p:sp>
    </p:spTree>
    <p:extLst>
      <p:ext uri="{BB962C8B-B14F-4D97-AF65-F5344CB8AC3E}">
        <p14:creationId xmlns:p14="http://schemas.microsoft.com/office/powerpoint/2010/main" val="210440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contamination near zero due to the Z mass requirement</a:t>
            </a:r>
          </a:p>
        </p:txBody>
      </p:sp>
      <p:sp>
        <p:nvSpPr>
          <p:cNvPr id="4" name="Slide Number Placeholder 3"/>
          <p:cNvSpPr>
            <a:spLocks noGrp="1"/>
          </p:cNvSpPr>
          <p:nvPr>
            <p:ph type="sldNum" sz="quarter" idx="5"/>
          </p:nvPr>
        </p:nvSpPr>
        <p:spPr/>
        <p:txBody>
          <a:bodyPr/>
          <a:lstStyle/>
          <a:p>
            <a:fld id="{07B907D8-85D4-784E-BC80-DE60F468CEC7}" type="slidenum">
              <a:rPr lang="en-US" smtClean="0"/>
              <a:t>79</a:t>
            </a:fld>
            <a:endParaRPr lang="en-US"/>
          </a:p>
        </p:txBody>
      </p:sp>
    </p:spTree>
    <p:extLst>
      <p:ext uri="{BB962C8B-B14F-4D97-AF65-F5344CB8AC3E}">
        <p14:creationId xmlns:p14="http://schemas.microsoft.com/office/powerpoint/2010/main" val="713870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Numbers: Charge, weak isospin, weak hypercharge, color</a:t>
            </a:r>
          </a:p>
        </p:txBody>
      </p:sp>
      <p:sp>
        <p:nvSpPr>
          <p:cNvPr id="4" name="Slide Number Placeholder 3"/>
          <p:cNvSpPr>
            <a:spLocks noGrp="1"/>
          </p:cNvSpPr>
          <p:nvPr>
            <p:ph type="sldNum" sz="quarter" idx="5"/>
          </p:nvPr>
        </p:nvSpPr>
        <p:spPr/>
        <p:txBody>
          <a:bodyPr/>
          <a:lstStyle/>
          <a:p>
            <a:fld id="{07B907D8-85D4-784E-BC80-DE60F468CEC7}" type="slidenum">
              <a:rPr lang="en-US" smtClean="0"/>
              <a:t>7</a:t>
            </a:fld>
            <a:endParaRPr lang="en-US"/>
          </a:p>
        </p:txBody>
      </p:sp>
    </p:spTree>
    <p:extLst>
      <p:ext uri="{BB962C8B-B14F-4D97-AF65-F5344CB8AC3E}">
        <p14:creationId xmlns:p14="http://schemas.microsoft.com/office/powerpoint/2010/main" val="9811292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normal is good because it avoids all difficulties of a truncated Gaussian, which can go negative. Not good for cross section.</a:t>
            </a:r>
          </a:p>
          <a:p>
            <a:r>
              <a:rPr lang="en-US" dirty="0"/>
              <a:t>Good for regions with very large uncertainty</a:t>
            </a:r>
          </a:p>
        </p:txBody>
      </p:sp>
      <p:sp>
        <p:nvSpPr>
          <p:cNvPr id="4" name="Slide Number Placeholder 3"/>
          <p:cNvSpPr>
            <a:spLocks noGrp="1"/>
          </p:cNvSpPr>
          <p:nvPr>
            <p:ph type="sldNum" sz="quarter" idx="5"/>
          </p:nvPr>
        </p:nvSpPr>
        <p:spPr/>
        <p:txBody>
          <a:bodyPr/>
          <a:lstStyle/>
          <a:p>
            <a:fld id="{07B907D8-85D4-784E-BC80-DE60F468CEC7}" type="slidenum">
              <a:rPr lang="en-US" smtClean="0"/>
              <a:t>83</a:t>
            </a:fld>
            <a:endParaRPr lang="en-US"/>
          </a:p>
        </p:txBody>
      </p:sp>
    </p:spTree>
    <p:extLst>
      <p:ext uri="{BB962C8B-B14F-4D97-AF65-F5344CB8AC3E}">
        <p14:creationId xmlns:p14="http://schemas.microsoft.com/office/powerpoint/2010/main" val="124430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84</a:t>
            </a:fld>
            <a:endParaRPr lang="en-US"/>
          </a:p>
        </p:txBody>
      </p:sp>
    </p:spTree>
    <p:extLst>
      <p:ext uri="{BB962C8B-B14F-4D97-AF65-F5344CB8AC3E}">
        <p14:creationId xmlns:p14="http://schemas.microsoft.com/office/powerpoint/2010/main" val="349860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renormalization: Due to loop correction you get an integral that diverges. Thank fully the log can be consumed by the coupling for the interaction as long as there is a cut of at large mass scales. </a:t>
            </a:r>
          </a:p>
          <a:p>
            <a:r>
              <a:rPr lang="en-US" dirty="0"/>
              <a:t>This causes a running coupling that changes that force as a function of momentum</a:t>
            </a:r>
          </a:p>
        </p:txBody>
      </p:sp>
      <p:sp>
        <p:nvSpPr>
          <p:cNvPr id="4" name="Slide Number Placeholder 3"/>
          <p:cNvSpPr>
            <a:spLocks noGrp="1"/>
          </p:cNvSpPr>
          <p:nvPr>
            <p:ph type="sldNum" sz="quarter" idx="5"/>
          </p:nvPr>
        </p:nvSpPr>
        <p:spPr/>
        <p:txBody>
          <a:bodyPr/>
          <a:lstStyle/>
          <a:p>
            <a:fld id="{07B907D8-85D4-784E-BC80-DE60F468CEC7}" type="slidenum">
              <a:rPr lang="en-US" smtClean="0"/>
              <a:t>8</a:t>
            </a:fld>
            <a:endParaRPr lang="en-US"/>
          </a:p>
        </p:txBody>
      </p:sp>
    </p:spTree>
    <p:extLst>
      <p:ext uri="{BB962C8B-B14F-4D97-AF65-F5344CB8AC3E}">
        <p14:creationId xmlns:p14="http://schemas.microsoft.com/office/powerpoint/2010/main" val="345248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P_R = (-1)^3(B-L)+2s</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9</a:t>
            </a:fld>
            <a:endParaRPr lang="en-US"/>
          </a:p>
        </p:txBody>
      </p:sp>
    </p:spTree>
    <p:extLst>
      <p:ext uri="{BB962C8B-B14F-4D97-AF65-F5344CB8AC3E}">
        <p14:creationId xmlns:p14="http://schemas.microsoft.com/office/powerpoint/2010/main" val="271322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Two loop renormalization group evolution of the inverse gauge couplings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𝑎</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a14:m>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p>
              <a:p>
                <a:r>
                  <a:rPr lang="en-US" baseline="0" dirty="0"/>
                  <a:t>QED: </a:t>
                </a:r>
                <a14:m>
                  <m:oMath xmlns:m="http://schemas.openxmlformats.org/officeDocument/2006/math">
                    <m:r>
                      <a:rPr lang="en-US" b="0" i="1" baseline="0" smtClean="0">
                        <a:latin typeface="Cambria Math" panose="02040503050406030204" pitchFamily="18" charset="0"/>
                      </a:rPr>
                      <m:t>𝛼</m:t>
                    </m:r>
                    <m:r>
                      <a:rPr lang="en-US" b="0" i="1" baseline="0" smtClean="0">
                        <a:latin typeface="Cambria Math" panose="02040503050406030204" pitchFamily="18" charset="0"/>
                      </a:rPr>
                      <m:t>=</m:t>
                    </m:r>
                    <m:f>
                      <m:fPr>
                        <m:ctrlPr>
                          <a:rPr lang="en-US" b="0" i="1" baseline="0" smtClean="0">
                            <a:latin typeface="Cambria Math" panose="02040503050406030204" pitchFamily="18" charset="0"/>
                          </a:rPr>
                        </m:ctrlPr>
                      </m:fPr>
                      <m:num>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𝑒</m:t>
                            </m:r>
                          </m:e>
                          <m:sup>
                            <m:r>
                              <a:rPr lang="en-US" b="0" i="1" baseline="0" smtClean="0">
                                <a:latin typeface="Cambria Math" panose="02040503050406030204" pitchFamily="18" charset="0"/>
                              </a:rPr>
                              <m:t>2</m:t>
                            </m:r>
                          </m:sup>
                        </m:sSup>
                      </m:num>
                      <m:den>
                        <m:r>
                          <a:rPr lang="en-US" b="0" i="1" baseline="0" smtClean="0">
                            <a:latin typeface="Cambria Math" panose="02040503050406030204" pitchFamily="18" charset="0"/>
                          </a:rPr>
                          <m:t>4</m:t>
                        </m:r>
                        <m:r>
                          <a:rPr lang="en-US" b="0" i="1" baseline="0" smtClean="0">
                            <a:latin typeface="Cambria Math" panose="02040503050406030204" pitchFamily="18" charset="0"/>
                          </a:rPr>
                          <m:t>𝜋</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𝜖</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ea typeface="Cambria Math" panose="02040503050406030204" pitchFamily="18" charset="0"/>
                          </a:rPr>
                          <m:t>ℏ</m:t>
                        </m:r>
                        <m:r>
                          <a:rPr lang="en-US" b="0" i="1" baseline="0" smtClean="0">
                            <a:latin typeface="Cambria Math" panose="02040503050406030204" pitchFamily="18" charset="0"/>
                            <a:ea typeface="Cambria Math" panose="02040503050406030204" pitchFamily="18" charset="0"/>
                          </a:rPr>
                          <m:t>𝑐</m:t>
                        </m:r>
                      </m:den>
                    </m:f>
                  </m:oMath>
                </a14:m>
                <a:endParaRPr lang="en-US" dirty="0"/>
              </a:p>
              <a:p>
                <a:r>
                  <a:rPr lang="en-US" dirty="0"/>
                  <a:t>QCD: </a:t>
                </a:r>
              </a:p>
            </p:txBody>
          </p:sp>
        </mc:Choice>
        <mc:Fallback xmlns="">
          <p:sp>
            <p:nvSpPr>
              <p:cNvPr id="3" name="Notes Placeholder 2"/>
              <p:cNvSpPr>
                <a:spLocks noGrp="1"/>
              </p:cNvSpPr>
              <p:nvPr>
                <p:ph type="body" idx="1"/>
              </p:nvPr>
            </p:nvSpPr>
            <p:spPr/>
            <p:txBody>
              <a:bodyPr/>
              <a:lstStyle/>
              <a:p>
                <a:r>
                  <a:rPr lang="en-US" dirty="0"/>
                  <a:t>Two loop renormalization group evolution of the inverse gauge couplings </a:t>
                </a:r>
                <a:r>
                  <a:rPr lang="en-US" b="0" i="0">
                    <a:latin typeface="Cambria Math" panose="02040503050406030204" pitchFamily="18" charset="0"/>
                  </a:rPr>
                  <a:t>𝛼_𝑎^(−1) (𝑄)</a:t>
                </a:r>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10</a:t>
            </a:fld>
            <a:endParaRPr lang="en-US"/>
          </a:p>
        </p:txBody>
      </p:sp>
    </p:spTree>
    <p:extLst>
      <p:ext uri="{BB962C8B-B14F-4D97-AF65-F5344CB8AC3E}">
        <p14:creationId xmlns:p14="http://schemas.microsoft.com/office/powerpoint/2010/main" val="132590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11</a:t>
            </a:fld>
            <a:endParaRPr lang="en-US"/>
          </a:p>
        </p:txBody>
      </p:sp>
    </p:spTree>
    <p:extLst>
      <p:ext uri="{BB962C8B-B14F-4D97-AF65-F5344CB8AC3E}">
        <p14:creationId xmlns:p14="http://schemas.microsoft.com/office/powerpoint/2010/main" val="236150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15</a:t>
            </a:fld>
            <a:endParaRPr lang="en-US"/>
          </a:p>
        </p:txBody>
      </p:sp>
    </p:spTree>
    <p:extLst>
      <p:ext uri="{BB962C8B-B14F-4D97-AF65-F5344CB8AC3E}">
        <p14:creationId xmlns:p14="http://schemas.microsoft.com/office/powerpoint/2010/main" val="3803016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ctr">
              <a:lnSpc>
                <a:spcPct val="85000"/>
              </a:lnSpc>
              <a:defRPr sz="6000" spc="-37" baseline="0">
                <a:solidFill>
                  <a:schemeClr val="tx1">
                    <a:lumMod val="85000"/>
                    <a:lumOff val="15000"/>
                  </a:schemeClr>
                </a:solidFill>
                <a:latin typeface="+mj-lt"/>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1800" cap="all" spc="151" baseline="0">
                <a:solidFill>
                  <a:schemeClr val="tx2"/>
                </a:solidFill>
                <a:latin typeface="+mj-lt"/>
                <a:ea typeface="Times New Roman" charset="0"/>
                <a:cs typeface="Times New Roman" charset="0"/>
              </a:defRPr>
            </a:lvl1pPr>
            <a:lvl2pPr marL="342891" indent="0" algn="ctr">
              <a:buNone/>
              <a:defRPr sz="1800"/>
            </a:lvl2pPr>
            <a:lvl3pPr marL="685783" indent="0" algn="ctr">
              <a:buNone/>
              <a:defRPr sz="1800"/>
            </a:lvl3pPr>
            <a:lvl4pPr marL="1028674" indent="0" algn="ctr">
              <a:buNone/>
              <a:defRPr sz="1500"/>
            </a:lvl4pPr>
            <a:lvl5pPr marL="1371566" indent="0" algn="ctr">
              <a:buNone/>
              <a:defRPr sz="1500"/>
            </a:lvl5pPr>
            <a:lvl6pPr marL="1714457" indent="0" algn="ctr">
              <a:buNone/>
              <a:defRPr sz="1500"/>
            </a:lvl6pPr>
            <a:lvl7pPr marL="2057349" indent="0" algn="ctr">
              <a:buNone/>
              <a:defRPr sz="1500"/>
            </a:lvl7pPr>
            <a:lvl8pPr marL="2400240" indent="0" algn="ctr">
              <a:buNone/>
              <a:defRPr sz="1500"/>
            </a:lvl8pPr>
            <a:lvl9pPr marL="2743131"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a:xfrm>
            <a:off x="5" y="6492881"/>
            <a:ext cx="1533297" cy="365125"/>
          </a:xfrm>
          <a:prstGeom prst="rect">
            <a:avLst/>
          </a:prstGeom>
        </p:spPr>
        <p:txBody>
          <a:bodyPr/>
          <a:lstStyle>
            <a:lvl1pPr>
              <a:defRPr>
                <a:latin typeface="+mj-lt"/>
              </a:defRPr>
            </a:lvl1pPr>
          </a:lstStyle>
          <a:p>
            <a:fld id="{2EE9BC50-69BA-CD4F-95F5-1BCA8FDD6790}" type="datetime1">
              <a:rPr lang="en-US" smtClean="0"/>
              <a:t>12/18/19</a:t>
            </a:fld>
            <a:endParaRPr lang="en-US" dirty="0"/>
          </a:p>
        </p:txBody>
      </p:sp>
      <p:sp>
        <p:nvSpPr>
          <p:cNvPr id="5" name="Footer Placeholder 4"/>
          <p:cNvSpPr>
            <a:spLocks noGrp="1"/>
          </p:cNvSpPr>
          <p:nvPr>
            <p:ph type="ftr" sz="quarter" idx="11"/>
          </p:nvPr>
        </p:nvSpPr>
        <p:spPr>
          <a:xfrm>
            <a:off x="2677300" y="6492881"/>
            <a:ext cx="6837405" cy="365125"/>
          </a:xfrm>
          <a:prstGeom prst="rect">
            <a:avLst/>
          </a:prstGeom>
        </p:spPr>
        <p:txBody>
          <a:bodyPr/>
          <a:lstStyle>
            <a:lvl1pPr>
              <a:defRPr>
                <a:latin typeface="+mj-lt"/>
              </a:defRPr>
            </a:lvl1pPr>
          </a:lstStyle>
          <a:p>
            <a:r>
              <a:rPr lang="en-US"/>
              <a:t>matthew.kilpatrick@cern.ch</a:t>
            </a:r>
            <a:endParaRPr lang="en-US" dirty="0"/>
          </a:p>
        </p:txBody>
      </p:sp>
      <p:sp>
        <p:nvSpPr>
          <p:cNvPr id="6" name="Slide Number Placeholder 5"/>
          <p:cNvSpPr>
            <a:spLocks noGrp="1"/>
          </p:cNvSpPr>
          <p:nvPr>
            <p:ph type="sldNum" sz="quarter" idx="12"/>
          </p:nvPr>
        </p:nvSpPr>
        <p:spPr>
          <a:xfrm>
            <a:off x="10850988" y="6492876"/>
            <a:ext cx="1312025" cy="365125"/>
          </a:xfrm>
          <a:prstGeom prst="rect">
            <a:avLst/>
          </a:prstGeom>
        </p:spPr>
        <p:txBody>
          <a:bodyPr/>
          <a:lstStyle>
            <a:lvl1pPr algn="r">
              <a:defRPr>
                <a:latin typeface="+mj-lt"/>
              </a:defRPr>
            </a:lvl1pPr>
          </a:lstStyle>
          <a:p>
            <a:fld id="{4FAB73BC-B049-4115-A692-8D63A059BFB8}"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5" y="-1"/>
            <a:ext cx="914400" cy="997533"/>
          </a:xfrm>
          <a:prstGeom prst="rect">
            <a:avLst/>
          </a:prstGeom>
        </p:spPr>
      </p:pic>
      <p:pic>
        <p:nvPicPr>
          <p:cNvPr id="13" name="Picture 12"/>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BB640A0D-C023-0240-A927-3B69B6AB9F08}" type="datetime1">
              <a:rPr lang="en-US" smtClean="0"/>
              <a:t>12/18/19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82"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DE6103DB-6C2A-7D49-A93D-FE15725AA2BD}" type="datetime1">
              <a:rPr lang="en-US" smtClean="0"/>
              <a:t>12/18/19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0" y="6492881"/>
            <a:ext cx="1564163" cy="365125"/>
          </a:xfrm>
          <a:prstGeom prst="rect">
            <a:avLst/>
          </a:prstGeom>
        </p:spPr>
        <p:txBody>
          <a:bodyPr/>
          <a:lstStyle>
            <a:lvl1pPr>
              <a:defRPr>
                <a:solidFill>
                  <a:schemeClr val="tx1"/>
                </a:solidFill>
                <a:latin typeface="+mj-lt"/>
                <a:ea typeface="Times New Roman" charset="0"/>
                <a:cs typeface="Times New Roman" charset="0"/>
              </a:defRPr>
            </a:lvl1pPr>
          </a:lstStyle>
          <a:p>
            <a:fld id="{525FD11B-CD73-6C46-B4EB-203338FBDC3D}" type="datetime1">
              <a:rPr lang="en-US" smtClean="0"/>
              <a:t>12/18/19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2" name="Slide Number Placeholder 5"/>
          <p:cNvSpPr>
            <a:spLocks noGrp="1"/>
          </p:cNvSpPr>
          <p:nvPr>
            <p:ph type="sldNum" sz="quarter" idx="4"/>
          </p:nvPr>
        </p:nvSpPr>
        <p:spPr>
          <a:xfrm>
            <a:off x="10879976" y="6488197"/>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sp>
        <p:nvSpPr>
          <p:cNvPr id="8"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1" baseline="0">
                <a:solidFill>
                  <a:schemeClr val="tx2"/>
                </a:solidFill>
                <a:latin typeface="+mj-lt"/>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p:cNvSpPr>
            <a:spLocks noGrp="1"/>
          </p:cNvSpPr>
          <p:nvPr>
            <p:ph type="dt" sz="half" idx="10"/>
          </p:nvPr>
        </p:nvSpPr>
        <p:spPr>
          <a:xfrm>
            <a:off x="4" y="6492881"/>
            <a:ext cx="1733925" cy="365125"/>
          </a:xfrm>
          <a:prstGeom prst="rect">
            <a:avLst/>
          </a:prstGeom>
        </p:spPr>
        <p:txBody>
          <a:bodyPr/>
          <a:lstStyle>
            <a:lvl1pPr>
              <a:defRPr>
                <a:solidFill>
                  <a:schemeClr val="tx1"/>
                </a:solidFill>
                <a:latin typeface="Times New Roman" charset="0"/>
                <a:ea typeface="Times New Roman" charset="0"/>
                <a:cs typeface="Times New Roman" charset="0"/>
              </a:defRPr>
            </a:lvl1pPr>
          </a:lstStyle>
          <a:p>
            <a:fld id="{FA3F5AEC-C429-0D47-A606-7861845DCA83}" type="datetime1">
              <a:rPr lang="en-US" smtClean="0"/>
              <a:t>12/18/19</a:t>
            </a:fld>
            <a:endParaRPr lang="en-US" dirty="0"/>
          </a:p>
        </p:txBody>
      </p:sp>
      <p:sp>
        <p:nvSpPr>
          <p:cNvPr id="16"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7" name="Slide Number Placeholder 5"/>
          <p:cNvSpPr>
            <a:spLocks noGrp="1"/>
          </p:cNvSpPr>
          <p:nvPr>
            <p:ph type="sldNum" sz="quarter" idx="4"/>
          </p:nvPr>
        </p:nvSpPr>
        <p:spPr>
          <a:xfrm>
            <a:off x="10850988" y="6491176"/>
            <a:ext cx="1312025" cy="365125"/>
          </a:xfrm>
          <a:prstGeom prst="rect">
            <a:avLst/>
          </a:prstGeom>
        </p:spPr>
        <p:txBody>
          <a:bodyPr/>
          <a:lstStyle>
            <a:lvl1pPr algn="r">
              <a:defRPr>
                <a:solidFill>
                  <a:schemeClr val="tx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pic>
        <p:nvPicPr>
          <p:cNvPr id="13" name="Picture 12"/>
          <p:cNvPicPr>
            <a:picLocks noChangeAspect="1"/>
          </p:cNvPicPr>
          <p:nvPr userDrawn="1"/>
        </p:nvPicPr>
        <p:blipFill>
          <a:blip r:embed="rId2"/>
          <a:stretch>
            <a:fillRect/>
          </a:stretch>
        </p:blipFill>
        <p:spPr>
          <a:xfrm>
            <a:off x="5" y="-1"/>
            <a:ext cx="914400" cy="997533"/>
          </a:xfrm>
          <a:prstGeom prst="rect">
            <a:avLst/>
          </a:prstGeom>
        </p:spPr>
      </p:pic>
      <p:pic>
        <p:nvPicPr>
          <p:cNvPr id="14" name="Picture 13"/>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D7C7AC06-055C-724C-B247-D20715FC246E}" type="datetime1">
              <a:rPr lang="en-US" smtClean="0"/>
              <a:t>12/18/19</a:t>
            </a:fld>
            <a:endParaRPr lang="en-US" dirty="0"/>
          </a:p>
        </p:txBody>
      </p:sp>
      <p:sp>
        <p:nvSpPr>
          <p:cNvPr id="10"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1"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DB9BE135-A584-3843-926E-A9D17D20586A}" type="datetime1">
              <a:rPr lang="en-US" smtClean="0"/>
              <a:t>12/18/19</a:t>
            </a:fld>
            <a:endParaRPr lang="en-US" dirty="0"/>
          </a:p>
        </p:txBody>
      </p:sp>
      <p:sp>
        <p:nvSpPr>
          <p:cNvPr id="12" name="Footer Placeholder 4"/>
          <p:cNvSpPr>
            <a:spLocks noGrp="1"/>
          </p:cNvSpPr>
          <p:nvPr>
            <p:ph type="ftr" sz="quarter" idx="11"/>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3" name="Slide Number Placeholder 5"/>
          <p:cNvSpPr>
            <a:spLocks noGrp="1"/>
          </p:cNvSpPr>
          <p:nvPr>
            <p:ph type="sldNum" sz="quarter" idx="12"/>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6"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96E87000-DF81-D14E-905C-615CEE9C73CB}" type="datetime1">
              <a:rPr lang="en-US" smtClean="0"/>
              <a:t>12/18/19</a:t>
            </a:fld>
            <a:endParaRPr lang="en-US" dirty="0"/>
          </a:p>
        </p:txBody>
      </p:sp>
      <p:sp>
        <p:nvSpPr>
          <p:cNvPr id="7"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8"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Rectangle 12"/>
          <p:cNvSpPr/>
          <p:nvPr userDrawn="1"/>
        </p:nvSpPr>
        <p:spPr>
          <a:xfrm>
            <a:off x="1" y="6588375"/>
            <a:ext cx="12192003" cy="269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8F5F8B7C-EC05-4F4A-A9D3-D4779E9EC519}" type="datetime1">
              <a:rPr lang="en-US" smtClean="0"/>
              <a:t>12/18/19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2"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5"/>
            <a:ext cx="2618511" cy="365125"/>
          </a:xfrm>
          <a:prstGeom prst="rect">
            <a:avLst/>
          </a:prstGeom>
        </p:spPr>
        <p:txBody>
          <a:bodyPr/>
          <a:lstStyle>
            <a:lvl1pPr algn="l">
              <a:defRPr/>
            </a:lvl1pPr>
          </a:lstStyle>
          <a:p>
            <a:fld id="{9BF7720D-BF11-D949-B1F1-AA98F0CC4D69}" type="datetime1">
              <a:rPr lang="en-US" smtClean="0"/>
              <a:t>12/18/19</a:t>
            </a:fld>
            <a:endParaRPr lang="en-US" dirty="0"/>
          </a:p>
        </p:txBody>
      </p:sp>
      <p:sp>
        <p:nvSpPr>
          <p:cNvPr id="6" name="Footer Placeholder 5"/>
          <p:cNvSpPr>
            <a:spLocks noGrp="1"/>
          </p:cNvSpPr>
          <p:nvPr>
            <p:ph type="ftr" sz="quarter" idx="11"/>
          </p:nvPr>
        </p:nvSpPr>
        <p:spPr>
          <a:xfrm>
            <a:off x="4800600" y="6459795"/>
            <a:ext cx="4648200" cy="365125"/>
          </a:xfrm>
          <a:prstGeom prst="rect">
            <a:avLst/>
          </a:prstGeom>
        </p:spPr>
        <p:txBody>
          <a:bodyPr/>
          <a:lstStyle>
            <a:lvl1pPr algn="l">
              <a:defRPr>
                <a:solidFill>
                  <a:schemeClr val="tx2"/>
                </a:solidFill>
              </a:defRPr>
            </a:lvl1p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6"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2"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1097284" y="6459795"/>
            <a:ext cx="1209312" cy="365125"/>
          </a:xfrm>
          <a:prstGeom prst="rect">
            <a:avLst/>
          </a:prstGeom>
        </p:spPr>
        <p:txBody>
          <a:bodyPr/>
          <a:lstStyle/>
          <a:p>
            <a:fld id="{BA2EAF01-BE8F-3748-9BD9-341E8BC45EFE}" type="datetime1">
              <a:rPr lang="en-US" smtClean="0"/>
              <a:t>12/18/19</a:t>
            </a:fld>
            <a:endParaRPr lang="en-US" dirty="0"/>
          </a:p>
        </p:txBody>
      </p:sp>
      <p:sp>
        <p:nvSpPr>
          <p:cNvPr id="6" name="Footer Placeholder 5"/>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343" y="1229480"/>
            <a:ext cx="11511148" cy="52359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dirty="0"/>
              <a:t>Click to edit Master title style</a:t>
            </a:r>
          </a:p>
        </p:txBody>
      </p:sp>
      <p:sp>
        <p:nvSpPr>
          <p:cNvPr id="13" name="Date Placeholder 3"/>
          <p:cNvSpPr>
            <a:spLocks noGrp="1"/>
          </p:cNvSpPr>
          <p:nvPr>
            <p:ph type="dt" sz="half" idx="2"/>
          </p:nvPr>
        </p:nvSpPr>
        <p:spPr>
          <a:xfrm>
            <a:off x="7769" y="6492881"/>
            <a:ext cx="1517864" cy="365125"/>
          </a:xfrm>
          <a:prstGeom prst="rect">
            <a:avLst/>
          </a:prstGeom>
        </p:spPr>
        <p:txBody>
          <a:bodyPr/>
          <a:lstStyle>
            <a:lvl1pPr>
              <a:defRPr>
                <a:solidFill>
                  <a:schemeClr val="tx1"/>
                </a:solidFill>
                <a:latin typeface="+mj-lt"/>
                <a:ea typeface="Times New Roman" charset="0"/>
                <a:cs typeface="Times New Roman" charset="0"/>
              </a:defRPr>
            </a:lvl1pPr>
          </a:lstStyle>
          <a:p>
            <a:fld id="{F05FBD4E-34C2-D548-946E-F4780C4AA874}" type="datetime1">
              <a:rPr lang="en-US" smtClean="0"/>
              <a:t>12/18/19</a:t>
            </a:fld>
            <a:endParaRPr lang="en-US" dirty="0"/>
          </a:p>
        </p:txBody>
      </p:sp>
      <p:sp>
        <p:nvSpPr>
          <p:cNvPr id="14"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6" name="Slide Number Placeholder 5"/>
          <p:cNvSpPr>
            <a:spLocks noGrp="1"/>
          </p:cNvSpPr>
          <p:nvPr>
            <p:ph type="sldNum" sz="quarter" idx="4"/>
          </p:nvPr>
        </p:nvSpPr>
        <p:spPr>
          <a:xfrm>
            <a:off x="10879976" y="6492881"/>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5" y="-1"/>
            <a:ext cx="914400" cy="997533"/>
          </a:xfrm>
          <a:prstGeom prst="rect">
            <a:avLst/>
          </a:prstGeom>
        </p:spPr>
      </p:pic>
      <p:pic>
        <p:nvPicPr>
          <p:cNvPr id="10" name="Picture 9"/>
          <p:cNvPicPr>
            <a:picLocks noChangeAspect="1"/>
          </p:cNvPicPr>
          <p:nvPr userDrawn="1"/>
        </p:nvPicPr>
        <p:blipFill>
          <a:blip r:embed="rId14"/>
          <a:stretch>
            <a:fillRect/>
          </a:stretch>
        </p:blipFill>
        <p:spPr>
          <a:xfrm>
            <a:off x="11280232" y="-1"/>
            <a:ext cx="882781" cy="99753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685783" rtl="0" eaLnBrk="1" latinLnBrk="0" hangingPunct="1">
        <a:lnSpc>
          <a:spcPct val="85000"/>
        </a:lnSpc>
        <a:spcBef>
          <a:spcPct val="0"/>
        </a:spcBef>
        <a:buNone/>
        <a:defRPr sz="4400" kern="1200" spc="-37" baseline="0">
          <a:solidFill>
            <a:schemeClr val="tx1">
              <a:lumMod val="75000"/>
              <a:lumOff val="25000"/>
            </a:schemeClr>
          </a:solidFill>
          <a:latin typeface="+mj-lt"/>
          <a:ea typeface="Times New Roman" charset="0"/>
          <a:cs typeface="Times New Roman" charset="0"/>
        </a:defRPr>
      </a:lvl1pPr>
    </p:titleStyle>
    <p:body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emf"/><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hyperlink" Target="https://iopscience.iop.org/article/10.1088/1361-6471/aabea7" TargetMode="Externa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rxiv.org/ct?url=https%3A%2F%2Fdx.doi.org%2F10.1103%2FPhysRevLett.74.2632&amp;v=58c4076a" TargetMode="External"/><Relationship Id="rId5" Type="http://schemas.openxmlformats.org/officeDocument/2006/relationships/image" Target="../media/image63.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abs/1401.815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5.emf"/></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5.emf"/></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5.emf"/></Relationships>
</file>

<file path=ppt/slides/_rels/slide35.xml.rels><?xml version="1.0" encoding="UTF-8" standalone="yes"?>
<Relationships xmlns="http://schemas.openxmlformats.org/package/2006/relationships"><Relationship Id="rId3" Type="http://schemas.openxmlformats.org/officeDocument/2006/relationships/image" Target="../media/image77.emf"/><Relationship Id="rId7" Type="http://schemas.openxmlformats.org/officeDocument/2006/relationships/image" Target="../media/image81.png"/><Relationship Id="rId2" Type="http://schemas.openxmlformats.org/officeDocument/2006/relationships/image" Target="../media/image76.em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image" Target="../media/image95.em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10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i.org/10.1086%2F15800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Digital_object_identifier" TargetMode="External"/><Relationship Id="rId5" Type="http://schemas.openxmlformats.org/officeDocument/2006/relationships/hyperlink" Target="https://arxiv.org/abs/astro-ph/9909252" TargetMode="External"/><Relationship Id="rId4" Type="http://schemas.openxmlformats.org/officeDocument/2006/relationships/hyperlink" Target="https://en.wikipedia.org/wiki/ArXi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emf"/><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11.emf"/><Relationship Id="rId4" Type="http://schemas.openxmlformats.org/officeDocument/2006/relationships/image" Target="../media/image108.emf"/></Relationships>
</file>

<file path=ppt/slides/_rels/slide5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23.JPG"/><Relationship Id="rId13" Type="http://schemas.openxmlformats.org/officeDocument/2006/relationships/image" Target="../media/image128.jpg"/><Relationship Id="rId3" Type="http://schemas.openxmlformats.org/officeDocument/2006/relationships/image" Target="../media/image118.JPG"/><Relationship Id="rId7" Type="http://schemas.openxmlformats.org/officeDocument/2006/relationships/image" Target="../media/image122.JPG"/><Relationship Id="rId12" Type="http://schemas.openxmlformats.org/officeDocument/2006/relationships/image" Target="../media/image127.jpg"/><Relationship Id="rId17" Type="http://schemas.openxmlformats.org/officeDocument/2006/relationships/image" Target="../media/image132.JPG"/><Relationship Id="rId2" Type="http://schemas.openxmlformats.org/officeDocument/2006/relationships/image" Target="../media/image117.JPG"/><Relationship Id="rId16" Type="http://schemas.openxmlformats.org/officeDocument/2006/relationships/image" Target="../media/image131.jpg"/><Relationship Id="rId1" Type="http://schemas.openxmlformats.org/officeDocument/2006/relationships/slideLayout" Target="../slideLayouts/slideLayout2.xml"/><Relationship Id="rId6" Type="http://schemas.openxmlformats.org/officeDocument/2006/relationships/image" Target="../media/image121.JPG"/><Relationship Id="rId11" Type="http://schemas.openxmlformats.org/officeDocument/2006/relationships/image" Target="../media/image126.jpg"/><Relationship Id="rId5" Type="http://schemas.openxmlformats.org/officeDocument/2006/relationships/image" Target="../media/image120.JPG"/><Relationship Id="rId15" Type="http://schemas.openxmlformats.org/officeDocument/2006/relationships/image" Target="../media/image130.jpg"/><Relationship Id="rId10" Type="http://schemas.openxmlformats.org/officeDocument/2006/relationships/image" Target="../media/image125.jpg"/><Relationship Id="rId4" Type="http://schemas.openxmlformats.org/officeDocument/2006/relationships/image" Target="../media/image119.JPG"/><Relationship Id="rId9" Type="http://schemas.openxmlformats.org/officeDocument/2006/relationships/image" Target="../media/image124.jpg"/><Relationship Id="rId14" Type="http://schemas.openxmlformats.org/officeDocument/2006/relationships/image" Target="../media/image129.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7" Type="http://schemas.openxmlformats.org/officeDocument/2006/relationships/image" Target="../media/image13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png"/><Relationship Id="rId4" Type="http://schemas.openxmlformats.org/officeDocument/2006/relationships/image" Target="../media/image740.png"/></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5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37.jpg"/><Relationship Id="rId4" Type="http://schemas.openxmlformats.org/officeDocument/2006/relationships/image" Target="../media/image136.JPG"/></Relationships>
</file>

<file path=ppt/slides/_rels/slide59.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138.jp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hyperlink" Target="http://inspirehep.net/record/841618/"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50.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xml"/><Relationship Id="rId6" Type="http://schemas.openxmlformats.org/officeDocument/2006/relationships/image" Target="../media/image157.emf"/><Relationship Id="rId5" Type="http://schemas.openxmlformats.org/officeDocument/2006/relationships/image" Target="../media/image156.emf"/><Relationship Id="rId4" Type="http://schemas.openxmlformats.org/officeDocument/2006/relationships/image" Target="../media/image155.emf"/></Relationships>
</file>

<file path=ppt/slides/_rels/slide71.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7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73.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7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7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7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78.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96.emf"/><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7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79.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15.emf"/><Relationship Id="rId4" Type="http://schemas.openxmlformats.org/officeDocument/2006/relationships/image" Target="../media/image14.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8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F436-6318-DF49-8460-2E61261FAC82}"/>
              </a:ext>
            </a:extLst>
          </p:cNvPr>
          <p:cNvSpPr>
            <a:spLocks noGrp="1"/>
          </p:cNvSpPr>
          <p:nvPr>
            <p:ph type="ctrTitle"/>
          </p:nvPr>
        </p:nvSpPr>
        <p:spPr/>
        <p:txBody>
          <a:bodyPr/>
          <a:lstStyle/>
          <a:p>
            <a:r>
              <a:rPr lang="en-US" dirty="0"/>
              <a:t>Search for Top </a:t>
            </a:r>
            <a:r>
              <a:rPr lang="en-US" dirty="0" err="1"/>
              <a:t>Squarks</a:t>
            </a:r>
            <a:r>
              <a:rPr lang="en-US" dirty="0"/>
              <a:t> via All-hadronic Decay Channels with Heavy Object Tagging</a:t>
            </a:r>
          </a:p>
        </p:txBody>
      </p:sp>
      <p:sp>
        <p:nvSpPr>
          <p:cNvPr id="3" name="Subtitle 2">
            <a:extLst>
              <a:ext uri="{FF2B5EF4-FFF2-40B4-BE49-F238E27FC236}">
                <a16:creationId xmlns:a16="http://schemas.microsoft.com/office/drawing/2014/main" id="{96497231-7687-AF4A-B4E5-CAC354C30911}"/>
              </a:ext>
            </a:extLst>
          </p:cNvPr>
          <p:cNvSpPr>
            <a:spLocks noGrp="1"/>
          </p:cNvSpPr>
          <p:nvPr>
            <p:ph type="subTitle" idx="1"/>
          </p:nvPr>
        </p:nvSpPr>
        <p:spPr/>
        <p:txBody>
          <a:bodyPr/>
          <a:lstStyle/>
          <a:p>
            <a:r>
              <a:rPr lang="en-US" dirty="0"/>
              <a:t>Matthew Kilpatrick</a:t>
            </a:r>
          </a:p>
          <a:p>
            <a:r>
              <a:rPr lang="en-US" dirty="0"/>
              <a:t>Doctoral Candidate</a:t>
            </a:r>
          </a:p>
          <a:p>
            <a:r>
              <a:rPr lang="en-US" dirty="0"/>
              <a:t>Rice University</a:t>
            </a:r>
          </a:p>
        </p:txBody>
      </p:sp>
      <p:sp>
        <p:nvSpPr>
          <p:cNvPr id="4" name="Date Placeholder 3">
            <a:extLst>
              <a:ext uri="{FF2B5EF4-FFF2-40B4-BE49-F238E27FC236}">
                <a16:creationId xmlns:a16="http://schemas.microsoft.com/office/drawing/2014/main" id="{6EEF7700-3DA1-F441-8F41-0D575D4FE25E}"/>
              </a:ext>
            </a:extLst>
          </p:cNvPr>
          <p:cNvSpPr>
            <a:spLocks noGrp="1"/>
          </p:cNvSpPr>
          <p:nvPr>
            <p:ph type="dt" sz="half" idx="10"/>
          </p:nvPr>
        </p:nvSpPr>
        <p:spPr/>
        <p:txBody>
          <a:bodyPr/>
          <a:lstStyle/>
          <a:p>
            <a:fld id="{80B69B49-F507-704F-9009-36D3BCBB2311}" type="datetime1">
              <a:rPr lang="en-US" smtClean="0"/>
              <a:t>12/18/19</a:t>
            </a:fld>
            <a:endParaRPr lang="en-US" dirty="0"/>
          </a:p>
        </p:txBody>
      </p:sp>
      <p:sp>
        <p:nvSpPr>
          <p:cNvPr id="5" name="Footer Placeholder 4">
            <a:extLst>
              <a:ext uri="{FF2B5EF4-FFF2-40B4-BE49-F238E27FC236}">
                <a16:creationId xmlns:a16="http://schemas.microsoft.com/office/drawing/2014/main" id="{77588F83-12D9-D841-8616-D5A4F512A600}"/>
              </a:ext>
            </a:extLst>
          </p:cNvPr>
          <p:cNvSpPr>
            <a:spLocks noGrp="1"/>
          </p:cNvSpPr>
          <p:nvPr>
            <p:ph type="ftr" sz="quarter" idx="11"/>
          </p:nvPr>
        </p:nvSpPr>
        <p:spPr/>
        <p:txBody>
          <a:bodyPr/>
          <a:lstStyle/>
          <a:p>
            <a:r>
              <a:rPr lang="en-US"/>
              <a:t>matthew.kilpatrick@cern.ch</a:t>
            </a:r>
            <a:endParaRPr lang="en-US" dirty="0"/>
          </a:p>
        </p:txBody>
      </p:sp>
      <p:sp>
        <p:nvSpPr>
          <p:cNvPr id="6" name="Slide Number Placeholder 5">
            <a:extLst>
              <a:ext uri="{FF2B5EF4-FFF2-40B4-BE49-F238E27FC236}">
                <a16:creationId xmlns:a16="http://schemas.microsoft.com/office/drawing/2014/main" id="{2817414F-7794-9D48-94E6-BFA7BD5806A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7481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42316-BCED-4A4E-9D83-302C05D69C32}"/>
              </a:ext>
            </a:extLst>
          </p:cNvPr>
          <p:cNvSpPr>
            <a:spLocks noGrp="1"/>
          </p:cNvSpPr>
          <p:nvPr>
            <p:ph idx="1"/>
          </p:nvPr>
        </p:nvSpPr>
        <p:spPr/>
        <p:txBody>
          <a:bodyPr/>
          <a:lstStyle/>
          <a:p>
            <a:r>
              <a:rPr lang="en-US" dirty="0"/>
              <a:t>Supersymmetry predicts for unification at large energy scales</a:t>
            </a:r>
          </a:p>
        </p:txBody>
      </p:sp>
      <p:sp>
        <p:nvSpPr>
          <p:cNvPr id="3" name="Date Placeholder 2">
            <a:extLst>
              <a:ext uri="{FF2B5EF4-FFF2-40B4-BE49-F238E27FC236}">
                <a16:creationId xmlns:a16="http://schemas.microsoft.com/office/drawing/2014/main" id="{08081F96-A496-0E44-AF08-BC492DB904D4}"/>
              </a:ext>
            </a:extLst>
          </p:cNvPr>
          <p:cNvSpPr>
            <a:spLocks noGrp="1"/>
          </p:cNvSpPr>
          <p:nvPr>
            <p:ph type="dt" sz="half" idx="2"/>
          </p:nvPr>
        </p:nvSpPr>
        <p:spPr/>
        <p:txBody>
          <a:bodyPr/>
          <a:lstStyle/>
          <a:p>
            <a:fld id="{D8D98913-EEBE-D64D-BAB3-C4B67AC17955}" type="datetime1">
              <a:rPr lang="en-US" smtClean="0"/>
              <a:t>12/18/19</a:t>
            </a:fld>
            <a:endParaRPr lang="en-US" dirty="0"/>
          </a:p>
        </p:txBody>
      </p:sp>
      <p:sp>
        <p:nvSpPr>
          <p:cNvPr id="4" name="Footer Placeholder 3">
            <a:extLst>
              <a:ext uri="{FF2B5EF4-FFF2-40B4-BE49-F238E27FC236}">
                <a16:creationId xmlns:a16="http://schemas.microsoft.com/office/drawing/2014/main" id="{6CE48BCB-389B-F547-B92B-E20C5B4B28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1E70FC6-A738-EC45-94F8-7D8E94148442}"/>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6" name="Title 5">
            <a:extLst>
              <a:ext uri="{FF2B5EF4-FFF2-40B4-BE49-F238E27FC236}">
                <a16:creationId xmlns:a16="http://schemas.microsoft.com/office/drawing/2014/main" id="{11022A41-80BB-F042-B5BD-BAE584BD2F46}"/>
              </a:ext>
            </a:extLst>
          </p:cNvPr>
          <p:cNvSpPr>
            <a:spLocks noGrp="1"/>
          </p:cNvSpPr>
          <p:nvPr>
            <p:ph type="title"/>
          </p:nvPr>
        </p:nvSpPr>
        <p:spPr/>
        <p:txBody>
          <a:bodyPr/>
          <a:lstStyle/>
          <a:p>
            <a:r>
              <a:rPr lang="en-US" dirty="0"/>
              <a:t>Grand Unified Theory</a:t>
            </a:r>
          </a:p>
        </p:txBody>
      </p:sp>
      <p:pic>
        <p:nvPicPr>
          <p:cNvPr id="10" name="Picture 9">
            <a:extLst>
              <a:ext uri="{FF2B5EF4-FFF2-40B4-BE49-F238E27FC236}">
                <a16:creationId xmlns:a16="http://schemas.microsoft.com/office/drawing/2014/main" id="{B2967A37-46F7-AB48-BB51-E486937C30E7}"/>
              </a:ext>
            </a:extLst>
          </p:cNvPr>
          <p:cNvPicPr>
            <a:picLocks noChangeAspect="1"/>
          </p:cNvPicPr>
          <p:nvPr/>
        </p:nvPicPr>
        <p:blipFill>
          <a:blip r:embed="rId3"/>
          <a:stretch>
            <a:fillRect/>
          </a:stretch>
        </p:blipFill>
        <p:spPr>
          <a:xfrm>
            <a:off x="3306797" y="1706000"/>
            <a:ext cx="5830546" cy="4782197"/>
          </a:xfrm>
          <a:prstGeom prst="rect">
            <a:avLst/>
          </a:prstGeom>
        </p:spPr>
      </p:pic>
      <p:sp>
        <p:nvSpPr>
          <p:cNvPr id="14" name="Rectangle 13">
            <a:extLst>
              <a:ext uri="{FF2B5EF4-FFF2-40B4-BE49-F238E27FC236}">
                <a16:creationId xmlns:a16="http://schemas.microsoft.com/office/drawing/2014/main" id="{3E5F433E-C477-644D-91AA-7E5441C114C0}"/>
              </a:ext>
            </a:extLst>
          </p:cNvPr>
          <p:cNvSpPr/>
          <p:nvPr/>
        </p:nvSpPr>
        <p:spPr>
          <a:xfrm>
            <a:off x="4225871" y="5230744"/>
            <a:ext cx="614573"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69963E-004B-9C4F-B4AB-4EFB3C66E958}"/>
              </a:ext>
            </a:extLst>
          </p:cNvPr>
          <p:cNvSpPr/>
          <p:nvPr/>
        </p:nvSpPr>
        <p:spPr>
          <a:xfrm rot="2052968">
            <a:off x="4102513" y="2245930"/>
            <a:ext cx="690243" cy="433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DDF20D3-50BA-1949-8787-057BAB1C144A}"/>
              </a:ext>
            </a:extLst>
          </p:cNvPr>
          <p:cNvSpPr/>
          <p:nvPr/>
        </p:nvSpPr>
        <p:spPr>
          <a:xfrm rot="9886944">
            <a:off x="4138906" y="3418197"/>
            <a:ext cx="696977" cy="404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B577F5-7D88-CE4E-AF4D-348FCAED09B6}"/>
              </a:ext>
            </a:extLst>
          </p:cNvPr>
          <p:cNvSpPr txBox="1"/>
          <p:nvPr/>
        </p:nvSpPr>
        <p:spPr>
          <a:xfrm>
            <a:off x="4134907" y="5152000"/>
            <a:ext cx="796500" cy="369332"/>
          </a:xfrm>
          <a:prstGeom prst="rect">
            <a:avLst/>
          </a:prstGeom>
          <a:noFill/>
        </p:spPr>
        <p:txBody>
          <a:bodyPr wrap="none" rtlCol="0">
            <a:spAutoFit/>
          </a:bodyPr>
          <a:lstStyle/>
          <a:p>
            <a:r>
              <a:rPr lang="en-US" dirty="0"/>
              <a:t>Strong</a:t>
            </a:r>
          </a:p>
        </p:txBody>
      </p:sp>
      <p:sp>
        <p:nvSpPr>
          <p:cNvPr id="11" name="TextBox 10">
            <a:extLst>
              <a:ext uri="{FF2B5EF4-FFF2-40B4-BE49-F238E27FC236}">
                <a16:creationId xmlns:a16="http://schemas.microsoft.com/office/drawing/2014/main" id="{A78DAC65-2BA1-4649-990F-53B2470EC651}"/>
              </a:ext>
            </a:extLst>
          </p:cNvPr>
          <p:cNvSpPr txBox="1"/>
          <p:nvPr/>
        </p:nvSpPr>
        <p:spPr>
          <a:xfrm>
            <a:off x="4098046" y="3435746"/>
            <a:ext cx="711605" cy="369332"/>
          </a:xfrm>
          <a:prstGeom prst="rect">
            <a:avLst/>
          </a:prstGeom>
          <a:noFill/>
        </p:spPr>
        <p:txBody>
          <a:bodyPr wrap="none" rtlCol="0">
            <a:spAutoFit/>
          </a:bodyPr>
          <a:lstStyle/>
          <a:p>
            <a:r>
              <a:rPr lang="en-US" dirty="0"/>
              <a:t>Weak</a:t>
            </a:r>
          </a:p>
        </p:txBody>
      </p:sp>
      <p:sp>
        <p:nvSpPr>
          <p:cNvPr id="8" name="TextBox 7">
            <a:extLst>
              <a:ext uri="{FF2B5EF4-FFF2-40B4-BE49-F238E27FC236}">
                <a16:creationId xmlns:a16="http://schemas.microsoft.com/office/drawing/2014/main" id="{1D8DA0D6-5B3F-3E40-826C-9C6E03787210}"/>
              </a:ext>
            </a:extLst>
          </p:cNvPr>
          <p:cNvSpPr txBox="1"/>
          <p:nvPr/>
        </p:nvSpPr>
        <p:spPr>
          <a:xfrm>
            <a:off x="4040229" y="2150575"/>
            <a:ext cx="494046" cy="369332"/>
          </a:xfrm>
          <a:prstGeom prst="rect">
            <a:avLst/>
          </a:prstGeom>
          <a:noFill/>
        </p:spPr>
        <p:txBody>
          <a:bodyPr wrap="none" rtlCol="0">
            <a:spAutoFit/>
          </a:bodyPr>
          <a:lstStyle/>
          <a:p>
            <a:r>
              <a:rPr lang="en-US" dirty="0"/>
              <a:t>EM</a:t>
            </a:r>
          </a:p>
        </p:txBody>
      </p:sp>
    </p:spTree>
    <p:extLst>
      <p:ext uri="{BB962C8B-B14F-4D97-AF65-F5344CB8AC3E}">
        <p14:creationId xmlns:p14="http://schemas.microsoft.com/office/powerpoint/2010/main" val="363219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3"/>
          <a:stretch>
            <a:fillRect/>
          </a:stretch>
        </p:blipFill>
        <p:spPr>
          <a:xfrm>
            <a:off x="1312024" y="2980667"/>
            <a:ext cx="4295193" cy="2597898"/>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1387366" y="2405820"/>
            <a:ext cx="4219851"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Top </a:t>
            </a:r>
            <a:r>
              <a:rPr lang="en-US" dirty="0" err="1">
                <a:solidFill>
                  <a:srgbClr val="0070C0"/>
                </a:solidFill>
                <a:cs typeface="Times New Roman" panose="02020603050405020304" pitchFamily="18" charset="0"/>
              </a:rPr>
              <a:t>squark</a:t>
            </a:r>
            <a:r>
              <a:rPr lang="en-US" dirty="0">
                <a:solidFill>
                  <a:srgbClr val="0070C0"/>
                </a:solidFill>
                <a:cs typeface="Times New Roman" panose="02020603050405020304" pitchFamily="18" charset="0"/>
              </a:rPr>
              <a:t>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6283215" y="2405819"/>
            <a:ext cx="3680592"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1057274" y="2785617"/>
            <a:ext cx="4849981" cy="328902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5951648" y="2775151"/>
            <a:ext cx="4549666" cy="32994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0"/>
                <a:ext cx="11511148" cy="1165873"/>
              </a:xfrm>
            </p:spPr>
            <p:txBody>
              <a:bodyPr>
                <a:normAutofit fontScale="77500" lnSpcReduction="20000"/>
              </a:bodyPr>
              <a:lstStyle/>
              <a:p>
                <a:pPr lvl="1"/>
                <a:r>
                  <a:rPr lang="en-US" dirty="0"/>
                  <a:t>Looking at inclusive models for a most general stop search</a:t>
                </a:r>
              </a:p>
              <a:p>
                <a:pPr lvl="1"/>
                <a:r>
                  <a:rPr lang="en-US" dirty="0"/>
                  <a:t>Lightest </a:t>
                </a:r>
                <a:r>
                  <a:rPr lang="en-US" dirty="0" err="1"/>
                  <a:t>squark</a:t>
                </a:r>
                <a:r>
                  <a:rPr lang="en-US" dirty="0"/>
                  <a:t> is the </a:t>
                </a:r>
                <a:r>
                  <a:rPr lang="en-US" dirty="0">
                    <a:solidFill>
                      <a:srgbClr val="FF0000"/>
                    </a:solidFill>
                  </a:rPr>
                  <a:t>top </a:t>
                </a:r>
                <a:r>
                  <a:rPr lang="en-US" dirty="0" err="1">
                    <a:solidFill>
                      <a:srgbClr val="FF0000"/>
                    </a:solidFill>
                  </a:rPr>
                  <a:t>squark</a:t>
                </a:r>
                <a:endParaRPr lang="en-US" dirty="0">
                  <a:solidFill>
                    <a:srgbClr val="FF0000"/>
                  </a:solidFill>
                </a:endParaRPr>
              </a:p>
              <a:p>
                <a:pPr lvl="1"/>
                <a:r>
                  <a:rPr lang="en-US" dirty="0"/>
                  <a:t>Baseline Selection: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&gt;250</m:t>
                    </m:r>
                  </m:oMath>
                </a14:m>
                <a:r>
                  <a:rPr lang="en-US" dirty="0"/>
                  <a:t> GeV</a:t>
                </a:r>
              </a:p>
              <a:p>
                <a:pPr lvl="1"/>
                <a:r>
                  <a:rPr lang="en-US" dirty="0"/>
                  <a:t>Main Backgrounds: Lost Lepton, QCD Multi-jet,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r>
                  <a:rPr lang="en-US" dirty="0"/>
                  <a:t>, </a:t>
                </a:r>
                <a14:m>
                  <m:oMath xmlns:m="http://schemas.openxmlformats.org/officeDocument/2006/math">
                    <m:r>
                      <a:rPr lang="en-US" i="1">
                        <a:solidFill>
                          <a:schemeClr val="tx1"/>
                        </a:solidFill>
                        <a:latin typeface="Cambria Math" panose="02040503050406030204" pitchFamily="18" charset="0"/>
                      </a:rPr>
                      <m:t>𝑡𝑡𝑍</m:t>
                    </m:r>
                  </m:oMath>
                </a14:m>
                <a:r>
                  <a:rPr lang="en-US" dirty="0"/>
                  <a:t>, and Rare (WW, WZ, ZZ)</a:t>
                </a:r>
              </a:p>
            </p:txBody>
          </p:sp>
        </mc:Choice>
        <mc:Fallback>
          <p:sp>
            <p:nvSpPr>
              <p:cNvPr id="20" name="Content Placeholder 1">
                <a:extLst>
                  <a:ext uri="{FF2B5EF4-FFF2-40B4-BE49-F238E27FC236}">
                    <a16:creationId xmlns:a16="http://schemas.microsoft.com/office/drawing/2014/main" id="{52909023-F3D3-0B43-90E2-00B5779D4EC6}"/>
                  </a:ext>
                </a:extLst>
              </p:cNvPr>
              <p:cNvSpPr>
                <a:spLocks noGrp="1" noRot="1" noChangeAspect="1" noMove="1" noResize="1" noEditPoints="1" noAdjustHandles="1" noChangeArrowheads="1" noChangeShapeType="1" noTextEdit="1"/>
              </p:cNvSpPr>
              <p:nvPr>
                <p:ph idx="1"/>
              </p:nvPr>
            </p:nvSpPr>
            <p:spPr>
              <a:xfrm>
                <a:off x="348343" y="1229480"/>
                <a:ext cx="11511148" cy="1165873"/>
              </a:xfrm>
              <a:blipFill>
                <a:blip r:embed="rId4"/>
                <a:stretch>
                  <a:fillRect t="-8602" b="-4301"/>
                </a:stretch>
              </a:blipFill>
            </p:spPr>
            <p:txBody>
              <a:bodyPr/>
              <a:lstStyle/>
              <a:p>
                <a:r>
                  <a:rPr lang="en-US">
                    <a:noFill/>
                  </a:rPr>
                  <a:t> </a:t>
                </a:r>
              </a:p>
            </p:txBody>
          </p:sp>
        </mc:Fallback>
      </mc:AlternateContent>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6AEA6CF7-44CC-4C4B-A2F1-445D60F83A1D}" type="datetime1">
              <a:rPr lang="en-US" smtClean="0"/>
              <a:t>12/18/19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5"/>
          <a:stretch>
            <a:fillRect/>
          </a:stretch>
        </p:blipFill>
        <p:spPr>
          <a:xfrm>
            <a:off x="9785876" y="8817"/>
            <a:ext cx="1435100" cy="1447800"/>
          </a:xfrm>
          <a:prstGeom prst="rect">
            <a:avLst/>
          </a:prstGeom>
        </p:spPr>
      </p:pic>
      <p:pic>
        <p:nvPicPr>
          <p:cNvPr id="3" name="Picture 2">
            <a:extLst>
              <a:ext uri="{FF2B5EF4-FFF2-40B4-BE49-F238E27FC236}">
                <a16:creationId xmlns:a16="http://schemas.microsoft.com/office/drawing/2014/main" id="{ABD102A2-0424-6F4B-AEB2-FE2757E1ACD1}"/>
              </a:ext>
            </a:extLst>
          </p:cNvPr>
          <p:cNvPicPr>
            <a:picLocks noChangeAspect="1"/>
          </p:cNvPicPr>
          <p:nvPr/>
        </p:nvPicPr>
        <p:blipFill>
          <a:blip r:embed="rId6"/>
          <a:stretch>
            <a:fillRect/>
          </a:stretch>
        </p:blipFill>
        <p:spPr>
          <a:xfrm>
            <a:off x="6127824" y="2978701"/>
            <a:ext cx="4173464" cy="2599864"/>
          </a:xfrm>
          <a:prstGeom prst="rect">
            <a:avLst/>
          </a:prstGeom>
        </p:spPr>
      </p:pic>
    </p:spTree>
    <p:extLst>
      <p:ext uri="{BB962C8B-B14F-4D97-AF65-F5344CB8AC3E}">
        <p14:creationId xmlns:p14="http://schemas.microsoft.com/office/powerpoint/2010/main" val="227465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b="1" dirty="0"/>
              <a:t>Compact Muon Solenoid</a:t>
            </a:r>
          </a:p>
          <a:p>
            <a:pPr lvl="1"/>
            <a:r>
              <a:rPr lang="en-US" b="1"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CDA3CA79-AB1D-7C40-9610-B6FE23F7CE3F}" type="datetime1">
              <a:rPr lang="en-US" smtClean="0"/>
              <a:t>12/18/19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53518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145" y="1071032"/>
            <a:ext cx="5491843" cy="3691467"/>
          </a:xfrm>
          <a:prstGeom prst="rect">
            <a:avLst/>
          </a:prstGeom>
        </p:spPr>
      </p:pic>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880099" y="4809336"/>
                <a:ext cx="5979391" cy="1656139"/>
              </a:xfrm>
            </p:spPr>
            <p:txBody>
              <a:bodyPr>
                <a:normAutofit/>
              </a:bodyPr>
              <a:lstStyle/>
              <a:p>
                <a:r>
                  <a:rPr lang="en-US" dirty="0"/>
                  <a:t>LHC</a:t>
                </a:r>
              </a:p>
              <a:p>
                <a:pPr lvl="1"/>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charset="0"/>
                          </a:rPr>
                          <m:t>𝑠</m:t>
                        </m:r>
                      </m:e>
                    </m:rad>
                    <m:r>
                      <a:rPr lang="en-US" b="0" i="1" smtClean="0">
                        <a:latin typeface="Cambria Math" charset="0"/>
                      </a:rPr>
                      <m:t>=</m:t>
                    </m:r>
                  </m:oMath>
                </a14:m>
                <a:r>
                  <a:rPr lang="en-US" dirty="0"/>
                  <a:t>13 </a:t>
                </a:r>
                <a:r>
                  <a:rPr lang="en-US" dirty="0" err="1"/>
                  <a:t>TeV</a:t>
                </a:r>
                <a:r>
                  <a:rPr lang="en-US" dirty="0"/>
                  <a:t> p-p collisions</a:t>
                </a:r>
              </a:p>
              <a:p>
                <a:pPr lvl="1"/>
                <a:r>
                  <a:rPr lang="en-US" dirty="0"/>
                  <a:t>Design Luminosity: </a:t>
                </a:r>
                <a14:m>
                  <m:oMath xmlns:m="http://schemas.openxmlformats.org/officeDocument/2006/math">
                    <m:r>
                      <a:rPr lang="en-US" b="0" i="1" smtClean="0">
                        <a:latin typeface="Cambria Math" charset="0"/>
                      </a:rPr>
                      <m:t>2</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cm</m:t>
                        </m:r>
                      </m:e>
                      <m:sup>
                        <m:r>
                          <a:rPr lang="en-US" b="0" i="1" smtClean="0">
                            <a:latin typeface="Cambria Math" charset="0"/>
                            <a:ea typeface="Cambria Math" charset="0"/>
                            <a:cs typeface="Cambria Math" charset="0"/>
                          </a:rPr>
                          <m:t>−2</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s</m:t>
                        </m:r>
                      </m:e>
                      <m:sup>
                        <m:r>
                          <a:rPr lang="en-US" b="0" i="1" smtClean="0">
                            <a:latin typeface="Cambria Math" charset="0"/>
                            <a:ea typeface="Cambria Math" charset="0"/>
                            <a:cs typeface="Cambria Math" charset="0"/>
                          </a:rPr>
                          <m:t>−1</m:t>
                        </m:r>
                      </m:sup>
                    </m:sSup>
                  </m:oMath>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880099" y="4809336"/>
                <a:ext cx="5979391" cy="1656139"/>
              </a:xfrm>
              <a:blipFill>
                <a:blip r:embed="rId3"/>
                <a:stretch>
                  <a:fillRect l="-2119" t="-6107"/>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392F8986-5021-5D47-B549-C9B685532235}" type="datetime1">
              <a:rPr lang="en-US" smtClean="0"/>
              <a:t>12/18/19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13</a:t>
            </a:fld>
            <a:endParaRPr lang="en-US" dirty="0"/>
          </a:p>
        </p:txBody>
      </p:sp>
      <p:sp>
        <p:nvSpPr>
          <p:cNvPr id="6" name="Title 5"/>
          <p:cNvSpPr>
            <a:spLocks noGrp="1"/>
          </p:cNvSpPr>
          <p:nvPr>
            <p:ph type="title"/>
          </p:nvPr>
        </p:nvSpPr>
        <p:spPr/>
        <p:txBody>
          <a:bodyPr/>
          <a:lstStyle/>
          <a:p>
            <a:r>
              <a:rPr lang="en-US" dirty="0"/>
              <a:t>Compact Muon Solenoid (CMS)</a:t>
            </a:r>
          </a:p>
        </p:txBody>
      </p:sp>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1" y="2113756"/>
            <a:ext cx="5609790" cy="4332288"/>
          </a:xfrm>
          <a:prstGeom prst="rect">
            <a:avLst/>
          </a:prstGeom>
        </p:spPr>
      </p:pic>
      <p:sp>
        <p:nvSpPr>
          <p:cNvPr id="11" name="Rectangle 10"/>
          <p:cNvSpPr/>
          <p:nvPr/>
        </p:nvSpPr>
        <p:spPr>
          <a:xfrm>
            <a:off x="6020581" y="1071032"/>
            <a:ext cx="5515407" cy="3691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425700" y="1071032"/>
            <a:ext cx="3594881" cy="22690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25700" y="3340100"/>
            <a:ext cx="3594881" cy="1422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A6D1635-2FFB-8B44-B41D-1C7700ECEA33}"/>
              </a:ext>
            </a:extLst>
          </p:cNvPr>
          <p:cNvPicPr>
            <a:picLocks noChangeAspect="1"/>
          </p:cNvPicPr>
          <p:nvPr/>
        </p:nvPicPr>
        <p:blipFill>
          <a:blip r:embed="rId5"/>
          <a:stretch>
            <a:fillRect/>
          </a:stretch>
        </p:blipFill>
        <p:spPr>
          <a:xfrm>
            <a:off x="953992" y="783168"/>
            <a:ext cx="2786735" cy="1368596"/>
          </a:xfrm>
          <a:prstGeom prst="rect">
            <a:avLst/>
          </a:prstGeom>
        </p:spPr>
      </p:pic>
    </p:spTree>
    <p:extLst>
      <p:ext uri="{BB962C8B-B14F-4D97-AF65-F5344CB8AC3E}">
        <p14:creationId xmlns:p14="http://schemas.microsoft.com/office/powerpoint/2010/main" val="389738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C22B33-81D1-3346-BBC6-B864100483D6}"/>
              </a:ext>
            </a:extLst>
          </p:cNvPr>
          <p:cNvSpPr>
            <a:spLocks noGrp="1"/>
          </p:cNvSpPr>
          <p:nvPr>
            <p:ph type="dt" sz="half" idx="2"/>
          </p:nvPr>
        </p:nvSpPr>
        <p:spPr/>
        <p:txBody>
          <a:bodyPr/>
          <a:lstStyle/>
          <a:p>
            <a:fld id="{67754DBC-A0FA-DF4A-AB54-C508622827DB}" type="datetime1">
              <a:rPr lang="en-US" smtClean="0"/>
              <a:t>12/18/19</a:t>
            </a:fld>
            <a:endParaRPr lang="en-US" dirty="0"/>
          </a:p>
        </p:txBody>
      </p:sp>
      <p:sp>
        <p:nvSpPr>
          <p:cNvPr id="4" name="Footer Placeholder 3">
            <a:extLst>
              <a:ext uri="{FF2B5EF4-FFF2-40B4-BE49-F238E27FC236}">
                <a16:creationId xmlns:a16="http://schemas.microsoft.com/office/drawing/2014/main" id="{4650D173-AAF5-AD43-891E-9B65679097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EC65768-2DA7-C94F-805F-B51895B9EDC8}"/>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6" name="Title 5">
            <a:extLst>
              <a:ext uri="{FF2B5EF4-FFF2-40B4-BE49-F238E27FC236}">
                <a16:creationId xmlns:a16="http://schemas.microsoft.com/office/drawing/2014/main" id="{D0265FE0-7D27-FB44-9F97-DE63BB3053FB}"/>
              </a:ext>
            </a:extLst>
          </p:cNvPr>
          <p:cNvSpPr>
            <a:spLocks noGrp="1"/>
          </p:cNvSpPr>
          <p:nvPr>
            <p:ph type="title"/>
          </p:nvPr>
        </p:nvSpPr>
        <p:spPr/>
        <p:txBody>
          <a:bodyPr/>
          <a:lstStyle/>
          <a:p>
            <a:r>
              <a:rPr lang="en-US" dirty="0"/>
              <a:t>CMS Detector</a:t>
            </a:r>
          </a:p>
        </p:txBody>
      </p:sp>
      <p:pic>
        <p:nvPicPr>
          <p:cNvPr id="13" name="Content Placeholder 12">
            <a:extLst>
              <a:ext uri="{FF2B5EF4-FFF2-40B4-BE49-F238E27FC236}">
                <a16:creationId xmlns:a16="http://schemas.microsoft.com/office/drawing/2014/main" id="{C12A3B00-C2DD-4C48-8D62-FD867F7DC99F}"/>
              </a:ext>
            </a:extLst>
          </p:cNvPr>
          <p:cNvPicPr>
            <a:picLocks noGrp="1" noChangeAspect="1"/>
          </p:cNvPicPr>
          <p:nvPr>
            <p:ph idx="1"/>
          </p:nvPr>
        </p:nvPicPr>
        <p:blipFill>
          <a:blip r:embed="rId2"/>
          <a:stretch>
            <a:fillRect/>
          </a:stretch>
        </p:blipFill>
        <p:spPr>
          <a:xfrm>
            <a:off x="838199" y="1024195"/>
            <a:ext cx="10732973" cy="5542175"/>
          </a:xfrm>
        </p:spPr>
      </p:pic>
      <p:sp>
        <p:nvSpPr>
          <p:cNvPr id="2" name="TextBox 1">
            <a:extLst>
              <a:ext uri="{FF2B5EF4-FFF2-40B4-BE49-F238E27FC236}">
                <a16:creationId xmlns:a16="http://schemas.microsoft.com/office/drawing/2014/main" id="{4D4716BE-C0AC-7A4A-A588-2A329308699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866179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2">
            <a:extLst>
              <a:ext uri="{FF2B5EF4-FFF2-40B4-BE49-F238E27FC236}">
                <a16:creationId xmlns:a16="http://schemas.microsoft.com/office/drawing/2014/main" id="{906220B3-5EBB-EC40-BA6E-016DF0096496}"/>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EA2CF91-B991-144F-86F7-7DFB914EA1F2}"/>
              </a:ext>
            </a:extLst>
          </p:cNvPr>
          <p:cNvSpPr>
            <a:spLocks noGrp="1"/>
          </p:cNvSpPr>
          <p:nvPr>
            <p:ph type="dt" sz="half" idx="2"/>
          </p:nvPr>
        </p:nvSpPr>
        <p:spPr/>
        <p:txBody>
          <a:bodyPr/>
          <a:lstStyle/>
          <a:p>
            <a:fld id="{3DFA121C-9579-184D-BC60-E4A70843BB33}" type="datetime1">
              <a:rPr lang="en-US" smtClean="0"/>
              <a:t>12/18/19</a:t>
            </a:fld>
            <a:endParaRPr lang="en-US" dirty="0"/>
          </a:p>
        </p:txBody>
      </p:sp>
      <p:sp>
        <p:nvSpPr>
          <p:cNvPr id="4" name="Footer Placeholder 3">
            <a:extLst>
              <a:ext uri="{FF2B5EF4-FFF2-40B4-BE49-F238E27FC236}">
                <a16:creationId xmlns:a16="http://schemas.microsoft.com/office/drawing/2014/main" id="{58B24CC3-7ABD-DA42-86D5-52F1700AA18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8B7125-6D32-2046-8ED7-BBDA03252BC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6" name="Title 5">
            <a:extLst>
              <a:ext uri="{FF2B5EF4-FFF2-40B4-BE49-F238E27FC236}">
                <a16:creationId xmlns:a16="http://schemas.microsoft.com/office/drawing/2014/main" id="{5B5786F6-BEA2-1042-AFD8-99E3ACDC7B99}"/>
              </a:ext>
            </a:extLst>
          </p:cNvPr>
          <p:cNvSpPr>
            <a:spLocks noGrp="1"/>
          </p:cNvSpPr>
          <p:nvPr>
            <p:ph type="title"/>
          </p:nvPr>
        </p:nvSpPr>
        <p:spPr/>
        <p:txBody>
          <a:bodyPr/>
          <a:lstStyle/>
          <a:p>
            <a:r>
              <a:rPr lang="en-US" dirty="0"/>
              <a:t>Muon Interaction</a:t>
            </a:r>
          </a:p>
        </p:txBody>
      </p:sp>
      <p:sp>
        <p:nvSpPr>
          <p:cNvPr id="8" name="TextBox 7">
            <a:extLst>
              <a:ext uri="{FF2B5EF4-FFF2-40B4-BE49-F238E27FC236}">
                <a16:creationId xmlns:a16="http://schemas.microsoft.com/office/drawing/2014/main" id="{2BA0E11B-5D4E-CE44-95D4-30D64AD325B7}"/>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2A890260-7922-A048-8799-BAE7AB9851C3}"/>
              </a:ext>
            </a:extLst>
          </p:cNvPr>
          <p:cNvPicPr>
            <a:picLocks noChangeAspect="1"/>
          </p:cNvPicPr>
          <p:nvPr/>
        </p:nvPicPr>
        <p:blipFill>
          <a:blip r:embed="rId4"/>
          <a:stretch>
            <a:fillRect/>
          </a:stretch>
        </p:blipFill>
        <p:spPr>
          <a:xfrm>
            <a:off x="2108234" y="3072161"/>
            <a:ext cx="9105900" cy="939800"/>
          </a:xfrm>
          <a:prstGeom prst="rect">
            <a:avLst/>
          </a:prstGeom>
        </p:spPr>
      </p:pic>
    </p:spTree>
    <p:extLst>
      <p:ext uri="{BB962C8B-B14F-4D97-AF65-F5344CB8AC3E}">
        <p14:creationId xmlns:p14="http://schemas.microsoft.com/office/powerpoint/2010/main" val="153152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14F87E36-94F5-CC4A-8DC0-553045F3CD37}"/>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6E2B8AFF-7AE5-AA40-8713-BBD502B827FC}"/>
              </a:ext>
            </a:extLst>
          </p:cNvPr>
          <p:cNvSpPr>
            <a:spLocks noGrp="1"/>
          </p:cNvSpPr>
          <p:nvPr>
            <p:ph type="dt" sz="half" idx="2"/>
          </p:nvPr>
        </p:nvSpPr>
        <p:spPr/>
        <p:txBody>
          <a:bodyPr/>
          <a:lstStyle/>
          <a:p>
            <a:fld id="{39A464B6-B479-A74C-A87C-A40D1E54DD9E}" type="datetime1">
              <a:rPr lang="en-US" smtClean="0"/>
              <a:t>12/18/19</a:t>
            </a:fld>
            <a:endParaRPr lang="en-US" dirty="0"/>
          </a:p>
        </p:txBody>
      </p:sp>
      <p:sp>
        <p:nvSpPr>
          <p:cNvPr id="4" name="Footer Placeholder 3">
            <a:extLst>
              <a:ext uri="{FF2B5EF4-FFF2-40B4-BE49-F238E27FC236}">
                <a16:creationId xmlns:a16="http://schemas.microsoft.com/office/drawing/2014/main" id="{8CCE5EF4-EA0A-D745-85B3-316319F91B2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2E50E0B-07F1-3E4C-9775-6FBA88E08C10}"/>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6" name="Title 5">
            <a:extLst>
              <a:ext uri="{FF2B5EF4-FFF2-40B4-BE49-F238E27FC236}">
                <a16:creationId xmlns:a16="http://schemas.microsoft.com/office/drawing/2014/main" id="{ECEA05D9-50E6-D141-B8FD-68A26A09133B}"/>
              </a:ext>
            </a:extLst>
          </p:cNvPr>
          <p:cNvSpPr>
            <a:spLocks noGrp="1"/>
          </p:cNvSpPr>
          <p:nvPr>
            <p:ph type="title"/>
          </p:nvPr>
        </p:nvSpPr>
        <p:spPr/>
        <p:txBody>
          <a:bodyPr/>
          <a:lstStyle/>
          <a:p>
            <a:r>
              <a:rPr lang="en-US" dirty="0"/>
              <a:t>Electron Interaction</a:t>
            </a:r>
          </a:p>
        </p:txBody>
      </p:sp>
      <p:sp>
        <p:nvSpPr>
          <p:cNvPr id="9" name="TextBox 8">
            <a:extLst>
              <a:ext uri="{FF2B5EF4-FFF2-40B4-BE49-F238E27FC236}">
                <a16:creationId xmlns:a16="http://schemas.microsoft.com/office/drawing/2014/main" id="{7238621F-FA8A-AA4E-A3BF-550FFA3BED45}"/>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E5A14D28-B015-EC46-B2AA-14304BD7779F}"/>
              </a:ext>
            </a:extLst>
          </p:cNvPr>
          <p:cNvPicPr>
            <a:picLocks noChangeAspect="1"/>
          </p:cNvPicPr>
          <p:nvPr/>
        </p:nvPicPr>
        <p:blipFill>
          <a:blip r:embed="rId3"/>
          <a:stretch>
            <a:fillRect/>
          </a:stretch>
        </p:blipFill>
        <p:spPr>
          <a:xfrm>
            <a:off x="2058284" y="3429000"/>
            <a:ext cx="1737066" cy="719254"/>
          </a:xfrm>
          <a:prstGeom prst="rect">
            <a:avLst/>
          </a:prstGeom>
        </p:spPr>
      </p:pic>
    </p:spTree>
    <p:extLst>
      <p:ext uri="{BB962C8B-B14F-4D97-AF65-F5344CB8AC3E}">
        <p14:creationId xmlns:p14="http://schemas.microsoft.com/office/powerpoint/2010/main" val="38142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A36ABA0-B0D2-1C4E-A58F-825AEB390EB8}"/>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B8ABABD4-AEE8-FE4A-941E-BC830A5CC01A}"/>
              </a:ext>
            </a:extLst>
          </p:cNvPr>
          <p:cNvSpPr>
            <a:spLocks noGrp="1"/>
          </p:cNvSpPr>
          <p:nvPr>
            <p:ph type="dt" sz="half" idx="2"/>
          </p:nvPr>
        </p:nvSpPr>
        <p:spPr/>
        <p:txBody>
          <a:bodyPr/>
          <a:lstStyle/>
          <a:p>
            <a:fld id="{FCF497FA-B076-0C47-B773-218BDEAC2816}" type="datetime1">
              <a:rPr lang="en-US" smtClean="0"/>
              <a:t>12/18/19</a:t>
            </a:fld>
            <a:endParaRPr lang="en-US" dirty="0"/>
          </a:p>
        </p:txBody>
      </p:sp>
      <p:sp>
        <p:nvSpPr>
          <p:cNvPr id="4" name="Footer Placeholder 3">
            <a:extLst>
              <a:ext uri="{FF2B5EF4-FFF2-40B4-BE49-F238E27FC236}">
                <a16:creationId xmlns:a16="http://schemas.microsoft.com/office/drawing/2014/main" id="{383011B5-3528-A64C-A1FB-E43CDF6C07D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18099D-01F6-DB4E-A8C0-16B9B9D20CA9}"/>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6" name="Title 5">
            <a:extLst>
              <a:ext uri="{FF2B5EF4-FFF2-40B4-BE49-F238E27FC236}">
                <a16:creationId xmlns:a16="http://schemas.microsoft.com/office/drawing/2014/main" id="{797D3397-389C-3444-B610-B60BB1992710}"/>
              </a:ext>
            </a:extLst>
          </p:cNvPr>
          <p:cNvSpPr>
            <a:spLocks noGrp="1"/>
          </p:cNvSpPr>
          <p:nvPr>
            <p:ph type="title"/>
          </p:nvPr>
        </p:nvSpPr>
        <p:spPr/>
        <p:txBody>
          <a:bodyPr/>
          <a:lstStyle/>
          <a:p>
            <a:r>
              <a:rPr lang="en-US" dirty="0"/>
              <a:t>Photon Interaction</a:t>
            </a:r>
          </a:p>
        </p:txBody>
      </p:sp>
      <p:sp>
        <p:nvSpPr>
          <p:cNvPr id="11" name="TextBox 10">
            <a:extLst>
              <a:ext uri="{FF2B5EF4-FFF2-40B4-BE49-F238E27FC236}">
                <a16:creationId xmlns:a16="http://schemas.microsoft.com/office/drawing/2014/main" id="{21169BC2-2B40-8E47-98D7-29728453755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3E574182-B4FC-DD48-8677-ACC05742673D}"/>
              </a:ext>
            </a:extLst>
          </p:cNvPr>
          <p:cNvPicPr>
            <a:picLocks noChangeAspect="1"/>
          </p:cNvPicPr>
          <p:nvPr/>
        </p:nvPicPr>
        <p:blipFill>
          <a:blip r:embed="rId4"/>
          <a:stretch>
            <a:fillRect/>
          </a:stretch>
        </p:blipFill>
        <p:spPr>
          <a:xfrm>
            <a:off x="2041824" y="2714202"/>
            <a:ext cx="1372654" cy="852911"/>
          </a:xfrm>
          <a:prstGeom prst="rect">
            <a:avLst/>
          </a:prstGeom>
        </p:spPr>
      </p:pic>
      <p:pic>
        <p:nvPicPr>
          <p:cNvPr id="13" name="Picture 12">
            <a:extLst>
              <a:ext uri="{FF2B5EF4-FFF2-40B4-BE49-F238E27FC236}">
                <a16:creationId xmlns:a16="http://schemas.microsoft.com/office/drawing/2014/main" id="{FDAC365D-A3BB-5548-BEED-BDC6AD662FA0}"/>
              </a:ext>
            </a:extLst>
          </p:cNvPr>
          <p:cNvPicPr>
            <a:picLocks noChangeAspect="1"/>
          </p:cNvPicPr>
          <p:nvPr/>
        </p:nvPicPr>
        <p:blipFill>
          <a:blip r:embed="rId5"/>
          <a:stretch>
            <a:fillRect/>
          </a:stretch>
        </p:blipFill>
        <p:spPr>
          <a:xfrm>
            <a:off x="3243028" y="2587574"/>
            <a:ext cx="342900" cy="304800"/>
          </a:xfrm>
          <a:prstGeom prst="rect">
            <a:avLst/>
          </a:prstGeom>
        </p:spPr>
      </p:pic>
    </p:spTree>
    <p:extLst>
      <p:ext uri="{BB962C8B-B14F-4D97-AF65-F5344CB8AC3E}">
        <p14:creationId xmlns:p14="http://schemas.microsoft.com/office/powerpoint/2010/main" val="47320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2">
            <a:extLst>
              <a:ext uri="{FF2B5EF4-FFF2-40B4-BE49-F238E27FC236}">
                <a16:creationId xmlns:a16="http://schemas.microsoft.com/office/drawing/2014/main" id="{96A0E587-97AD-D442-A9C8-3E486505A714}"/>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43B61E7-3A0F-1048-926A-329E17A494DE}"/>
              </a:ext>
            </a:extLst>
          </p:cNvPr>
          <p:cNvSpPr>
            <a:spLocks noGrp="1"/>
          </p:cNvSpPr>
          <p:nvPr>
            <p:ph type="dt" sz="half" idx="2"/>
          </p:nvPr>
        </p:nvSpPr>
        <p:spPr/>
        <p:txBody>
          <a:bodyPr/>
          <a:lstStyle/>
          <a:p>
            <a:fld id="{21372365-F844-924C-8D43-6D6FE821C06F}" type="datetime1">
              <a:rPr lang="en-US" smtClean="0"/>
              <a:t>12/18/19</a:t>
            </a:fld>
            <a:endParaRPr lang="en-US" dirty="0"/>
          </a:p>
        </p:txBody>
      </p:sp>
      <p:sp>
        <p:nvSpPr>
          <p:cNvPr id="4" name="Footer Placeholder 3">
            <a:extLst>
              <a:ext uri="{FF2B5EF4-FFF2-40B4-BE49-F238E27FC236}">
                <a16:creationId xmlns:a16="http://schemas.microsoft.com/office/drawing/2014/main" id="{61CD1158-D90F-8E40-B53B-A22874CDD87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0C0CCB1-3D04-FC48-A2E3-D841FBB52307}"/>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6" name="Title 5">
            <a:extLst>
              <a:ext uri="{FF2B5EF4-FFF2-40B4-BE49-F238E27FC236}">
                <a16:creationId xmlns:a16="http://schemas.microsoft.com/office/drawing/2014/main" id="{18C97600-111C-724A-B528-B94E23B2E56C}"/>
              </a:ext>
            </a:extLst>
          </p:cNvPr>
          <p:cNvSpPr>
            <a:spLocks noGrp="1"/>
          </p:cNvSpPr>
          <p:nvPr>
            <p:ph type="title"/>
          </p:nvPr>
        </p:nvSpPr>
        <p:spPr/>
        <p:txBody>
          <a:bodyPr/>
          <a:lstStyle/>
          <a:p>
            <a:r>
              <a:rPr lang="en-US" dirty="0"/>
              <a:t>Charged Hadron Interaction</a:t>
            </a:r>
          </a:p>
        </p:txBody>
      </p:sp>
      <p:sp>
        <p:nvSpPr>
          <p:cNvPr id="10" name="TextBox 9">
            <a:extLst>
              <a:ext uri="{FF2B5EF4-FFF2-40B4-BE49-F238E27FC236}">
                <a16:creationId xmlns:a16="http://schemas.microsoft.com/office/drawing/2014/main" id="{E7F8BAD2-A749-8D40-AA5E-C1C82C0C9B28}"/>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502EA2B5-B141-134C-A2A7-58F5FB3DAC3F}"/>
              </a:ext>
            </a:extLst>
          </p:cNvPr>
          <p:cNvPicPr>
            <a:picLocks noChangeAspect="1"/>
          </p:cNvPicPr>
          <p:nvPr/>
        </p:nvPicPr>
        <p:blipFill>
          <a:blip r:embed="rId3"/>
          <a:stretch>
            <a:fillRect/>
          </a:stretch>
        </p:blipFill>
        <p:spPr>
          <a:xfrm>
            <a:off x="2279495" y="3429000"/>
            <a:ext cx="2971800" cy="1676400"/>
          </a:xfrm>
          <a:prstGeom prst="rect">
            <a:avLst/>
          </a:prstGeom>
        </p:spPr>
      </p:pic>
    </p:spTree>
    <p:extLst>
      <p:ext uri="{BB962C8B-B14F-4D97-AF65-F5344CB8AC3E}">
        <p14:creationId xmlns:p14="http://schemas.microsoft.com/office/powerpoint/2010/main" val="142285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C2F9373-E935-8D4C-826A-1FF1B9270A23}"/>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9240BCB-E041-C841-BD5A-6C21F7BF8D0A}"/>
              </a:ext>
            </a:extLst>
          </p:cNvPr>
          <p:cNvSpPr>
            <a:spLocks noGrp="1"/>
          </p:cNvSpPr>
          <p:nvPr>
            <p:ph type="dt" sz="half" idx="2"/>
          </p:nvPr>
        </p:nvSpPr>
        <p:spPr/>
        <p:txBody>
          <a:bodyPr/>
          <a:lstStyle/>
          <a:p>
            <a:fld id="{F395E65A-E371-0643-A8CC-416B21B34713}" type="datetime1">
              <a:rPr lang="en-US" smtClean="0"/>
              <a:t>12/18/19</a:t>
            </a:fld>
            <a:endParaRPr lang="en-US" dirty="0"/>
          </a:p>
        </p:txBody>
      </p:sp>
      <p:sp>
        <p:nvSpPr>
          <p:cNvPr id="4" name="Footer Placeholder 3">
            <a:extLst>
              <a:ext uri="{FF2B5EF4-FFF2-40B4-BE49-F238E27FC236}">
                <a16:creationId xmlns:a16="http://schemas.microsoft.com/office/drawing/2014/main" id="{B112F573-A9DC-2047-8592-252B66329DE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BDA116-4DDF-7C4F-84FD-C9D110A8E114}"/>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6" name="Title 5">
            <a:extLst>
              <a:ext uri="{FF2B5EF4-FFF2-40B4-BE49-F238E27FC236}">
                <a16:creationId xmlns:a16="http://schemas.microsoft.com/office/drawing/2014/main" id="{D142CF9A-1718-6244-95BD-008C9497030F}"/>
              </a:ext>
            </a:extLst>
          </p:cNvPr>
          <p:cNvSpPr>
            <a:spLocks noGrp="1"/>
          </p:cNvSpPr>
          <p:nvPr>
            <p:ph type="title"/>
          </p:nvPr>
        </p:nvSpPr>
        <p:spPr/>
        <p:txBody>
          <a:bodyPr/>
          <a:lstStyle/>
          <a:p>
            <a:r>
              <a:rPr lang="en-US" dirty="0"/>
              <a:t>Neutral Hadron Interaction</a:t>
            </a:r>
          </a:p>
        </p:txBody>
      </p:sp>
      <p:sp>
        <p:nvSpPr>
          <p:cNvPr id="11" name="TextBox 10">
            <a:extLst>
              <a:ext uri="{FF2B5EF4-FFF2-40B4-BE49-F238E27FC236}">
                <a16:creationId xmlns:a16="http://schemas.microsoft.com/office/drawing/2014/main" id="{E2807F85-9ECC-F149-8417-D51618B0025B}"/>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E463A0BE-C735-744E-9AA0-757171D2AC94}"/>
              </a:ext>
            </a:extLst>
          </p:cNvPr>
          <p:cNvPicPr>
            <a:picLocks noChangeAspect="1"/>
          </p:cNvPicPr>
          <p:nvPr/>
        </p:nvPicPr>
        <p:blipFill>
          <a:blip r:embed="rId3"/>
          <a:stretch>
            <a:fillRect/>
          </a:stretch>
        </p:blipFill>
        <p:spPr>
          <a:xfrm>
            <a:off x="2044098" y="2870161"/>
            <a:ext cx="2463800" cy="723900"/>
          </a:xfrm>
          <a:prstGeom prst="rect">
            <a:avLst/>
          </a:prstGeom>
        </p:spPr>
      </p:pic>
      <p:pic>
        <p:nvPicPr>
          <p:cNvPr id="13" name="Picture 12">
            <a:extLst>
              <a:ext uri="{FF2B5EF4-FFF2-40B4-BE49-F238E27FC236}">
                <a16:creationId xmlns:a16="http://schemas.microsoft.com/office/drawing/2014/main" id="{C01B5939-B760-5A47-8668-030E10286C9F}"/>
              </a:ext>
            </a:extLst>
          </p:cNvPr>
          <p:cNvPicPr>
            <a:picLocks noChangeAspect="1"/>
          </p:cNvPicPr>
          <p:nvPr/>
        </p:nvPicPr>
        <p:blipFill>
          <a:blip r:embed="rId4"/>
          <a:stretch>
            <a:fillRect/>
          </a:stretch>
        </p:blipFill>
        <p:spPr>
          <a:xfrm>
            <a:off x="4011359" y="2393931"/>
            <a:ext cx="1193800" cy="876300"/>
          </a:xfrm>
          <a:prstGeom prst="rect">
            <a:avLst/>
          </a:prstGeom>
        </p:spPr>
      </p:pic>
    </p:spTree>
    <p:extLst>
      <p:ext uri="{BB962C8B-B14F-4D97-AF65-F5344CB8AC3E}">
        <p14:creationId xmlns:p14="http://schemas.microsoft.com/office/powerpoint/2010/main" val="130907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b="1" dirty="0"/>
              <a:t>Standard Model</a:t>
            </a:r>
          </a:p>
          <a:p>
            <a:pPr lvl="1"/>
            <a:r>
              <a:rPr lang="en-US" b="1" dirty="0"/>
              <a:t>What is it?</a:t>
            </a:r>
          </a:p>
          <a:p>
            <a:pPr lvl="1"/>
            <a:r>
              <a:rPr lang="en-US" b="1" dirty="0"/>
              <a:t>Dark Matter</a:t>
            </a:r>
          </a:p>
          <a:p>
            <a:pPr lvl="1"/>
            <a:r>
              <a:rPr lang="en-US" b="1"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a:p>
            <a:endParaRPr lang="en-US" dirty="0"/>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828D83B1-1DA0-6D41-9C06-A8A816132908}" type="datetime1">
              <a:rPr lang="en-US" smtClean="0"/>
              <a:t>12/18/19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75136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b="1" dirty="0"/>
              <a:t>All-hadronic Top </a:t>
            </a:r>
            <a:r>
              <a:rPr lang="en-US" b="1" dirty="0" err="1"/>
              <a:t>Squark</a:t>
            </a:r>
            <a:r>
              <a:rPr lang="en-US" b="1" dirty="0"/>
              <a:t> Search</a:t>
            </a:r>
          </a:p>
          <a:p>
            <a:pPr lvl="1"/>
            <a:r>
              <a:rPr lang="en-US" b="1" dirty="0"/>
              <a:t>Kinematic Variables</a:t>
            </a:r>
          </a:p>
          <a:p>
            <a:pPr lvl="1"/>
            <a:r>
              <a:rPr lang="en-US" b="1" dirty="0"/>
              <a:t>Search region design</a:t>
            </a:r>
          </a:p>
          <a:p>
            <a:pPr lvl="1"/>
            <a:r>
              <a:rPr lang="en-US" b="1"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411ECEFA-15F3-D34B-B453-552DC21E39AD}" type="datetime1">
              <a:rPr lang="en-US" smtClean="0"/>
              <a:t>12/18/19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8058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93114D-E2EB-E84A-83AD-A1672E6BF6D4}"/>
              </a:ext>
            </a:extLst>
          </p:cNvPr>
          <p:cNvSpPr>
            <a:spLocks noGrp="1"/>
          </p:cNvSpPr>
          <p:nvPr>
            <p:ph type="dt" sz="half" idx="2"/>
          </p:nvPr>
        </p:nvSpPr>
        <p:spPr/>
        <p:txBody>
          <a:bodyPr/>
          <a:lstStyle/>
          <a:p>
            <a:fld id="{600113C4-F811-A64A-B3CE-7791E698667F}" type="datetime1">
              <a:rPr lang="en-US" smtClean="0"/>
              <a:t>12/18/19</a:t>
            </a:fld>
            <a:endParaRPr lang="en-US" dirty="0"/>
          </a:p>
        </p:txBody>
      </p:sp>
      <p:sp>
        <p:nvSpPr>
          <p:cNvPr id="4" name="Footer Placeholder 3">
            <a:extLst>
              <a:ext uri="{FF2B5EF4-FFF2-40B4-BE49-F238E27FC236}">
                <a16:creationId xmlns:a16="http://schemas.microsoft.com/office/drawing/2014/main" id="{076C903E-344B-3D47-B868-A54087BB80B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34FDF0-504E-D849-B352-0E52841DF1F8}"/>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6" name="Title 5">
            <a:extLst>
              <a:ext uri="{FF2B5EF4-FFF2-40B4-BE49-F238E27FC236}">
                <a16:creationId xmlns:a16="http://schemas.microsoft.com/office/drawing/2014/main" id="{82497593-4C20-B543-AA70-91A010A3104D}"/>
              </a:ext>
            </a:extLst>
          </p:cNvPr>
          <p:cNvSpPr>
            <a:spLocks noGrp="1"/>
          </p:cNvSpPr>
          <p:nvPr>
            <p:ph type="title"/>
          </p:nvPr>
        </p:nvSpPr>
        <p:spPr/>
        <p:txBody>
          <a:bodyPr/>
          <a:lstStyle/>
          <a:p>
            <a:r>
              <a:rPr lang="en-US" dirty="0"/>
              <a:t>Example Event Signature</a:t>
            </a:r>
          </a:p>
        </p:txBody>
      </p:sp>
      <p:sp>
        <p:nvSpPr>
          <p:cNvPr id="7" name="TextBox 6">
            <a:extLst>
              <a:ext uri="{FF2B5EF4-FFF2-40B4-BE49-F238E27FC236}">
                <a16:creationId xmlns:a16="http://schemas.microsoft.com/office/drawing/2014/main" id="{71C6952A-C1D7-534B-B27D-7C686CAB93C9}"/>
              </a:ext>
            </a:extLst>
          </p:cNvPr>
          <p:cNvSpPr txBox="1"/>
          <p:nvPr/>
        </p:nvSpPr>
        <p:spPr>
          <a:xfrm>
            <a:off x="157163" y="6072188"/>
            <a:ext cx="2174763" cy="369332"/>
          </a:xfrm>
          <a:prstGeom prst="rect">
            <a:avLst/>
          </a:prstGeom>
          <a:noFill/>
        </p:spPr>
        <p:txBody>
          <a:bodyPr wrap="none" rtlCol="0">
            <a:spAutoFit/>
          </a:bodyPr>
          <a:lstStyle/>
          <a:p>
            <a:r>
              <a:rPr lang="en-US" dirty="0"/>
              <a:t>CMS-PAS-SUS-19-005</a:t>
            </a:r>
          </a:p>
        </p:txBody>
      </p:sp>
      <p:pic>
        <p:nvPicPr>
          <p:cNvPr id="9" name="Picture 8">
            <a:extLst>
              <a:ext uri="{FF2B5EF4-FFF2-40B4-BE49-F238E27FC236}">
                <a16:creationId xmlns:a16="http://schemas.microsoft.com/office/drawing/2014/main" id="{361FC724-E2EE-2A4C-95FB-836CC4457167}"/>
              </a:ext>
            </a:extLst>
          </p:cNvPr>
          <p:cNvPicPr>
            <a:picLocks noChangeAspect="1"/>
          </p:cNvPicPr>
          <p:nvPr/>
        </p:nvPicPr>
        <p:blipFill>
          <a:blip r:embed="rId2"/>
          <a:stretch>
            <a:fillRect/>
          </a:stretch>
        </p:blipFill>
        <p:spPr>
          <a:xfrm>
            <a:off x="2331926" y="898524"/>
            <a:ext cx="7855062" cy="5613751"/>
          </a:xfrm>
          <a:prstGeom prst="rect">
            <a:avLst/>
          </a:prstGeom>
        </p:spPr>
      </p:pic>
    </p:spTree>
    <p:extLst>
      <p:ext uri="{BB962C8B-B14F-4D97-AF65-F5344CB8AC3E}">
        <p14:creationId xmlns:p14="http://schemas.microsoft.com/office/powerpoint/2010/main" val="98467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4CA83F9-9711-3043-B103-8740DF971A3C}"/>
                  </a:ext>
                </a:extLst>
              </p:cNvPr>
              <p:cNvSpPr>
                <a:spLocks noGrp="1"/>
              </p:cNvSpPr>
              <p:nvPr>
                <p:ph idx="1"/>
              </p:nvPr>
            </p:nvSpPr>
            <p:spPr/>
            <p:txBody>
              <a:bodyPr/>
              <a:lstStyle/>
              <a:p>
                <a:r>
                  <a:rPr lang="en-US" dirty="0"/>
                  <a:t>Hadronization</a:t>
                </a:r>
              </a:p>
              <a:p>
                <a:pPr lvl="1"/>
                <a:r>
                  <a:rPr lang="en-US" dirty="0"/>
                  <a:t>Radiation of gluons and pair production of </a:t>
                </a:r>
                <a14:m>
                  <m:oMath xmlns:m="http://schemas.openxmlformats.org/officeDocument/2006/math">
                    <m:r>
                      <a:rPr lang="en-US" b="0" i="1" smtClean="0">
                        <a:latin typeface="Cambria Math" panose="02040503050406030204" pitchFamily="18" charset="0"/>
                      </a:rPr>
                      <m:t>𝑞</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a:p>
                <a:pPr lvl="1"/>
                <a:r>
                  <a:rPr lang="en-US" dirty="0"/>
                  <a:t>Many algorithms for attributing particles for a particular jet</a:t>
                </a:r>
              </a:p>
              <a:p>
                <a:pPr lvl="1"/>
                <a:r>
                  <a:rPr lang="en-US" dirty="0"/>
                  <a:t>Reconstruct jets with radius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𝜂</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rad>
                  </m:oMath>
                </a14:m>
                <a:endParaRPr lang="en-US" dirty="0"/>
              </a:p>
            </p:txBody>
          </p:sp>
        </mc:Choice>
        <mc:Fallback xmlns="">
          <p:sp>
            <p:nvSpPr>
              <p:cNvPr id="2" name="Content Placeholder 1">
                <a:extLst>
                  <a:ext uri="{FF2B5EF4-FFF2-40B4-BE49-F238E27FC236}">
                    <a16:creationId xmlns:a16="http://schemas.microsoft.com/office/drawing/2014/main" id="{74CA83F9-9711-3043-B103-8740DF971A3C}"/>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BF962C0-6ECF-6641-B753-3C4BBF9DBC30}"/>
              </a:ext>
            </a:extLst>
          </p:cNvPr>
          <p:cNvSpPr>
            <a:spLocks noGrp="1"/>
          </p:cNvSpPr>
          <p:nvPr>
            <p:ph type="dt" sz="half" idx="2"/>
          </p:nvPr>
        </p:nvSpPr>
        <p:spPr/>
        <p:txBody>
          <a:bodyPr/>
          <a:lstStyle/>
          <a:p>
            <a:fld id="{2A00E909-EC0B-0D47-8214-9A00FC57B798}" type="datetime1">
              <a:rPr lang="en-US" smtClean="0"/>
              <a:t>12/18/19</a:t>
            </a:fld>
            <a:endParaRPr lang="en-US" dirty="0"/>
          </a:p>
        </p:txBody>
      </p:sp>
      <p:sp>
        <p:nvSpPr>
          <p:cNvPr id="4" name="Footer Placeholder 3">
            <a:extLst>
              <a:ext uri="{FF2B5EF4-FFF2-40B4-BE49-F238E27FC236}">
                <a16:creationId xmlns:a16="http://schemas.microsoft.com/office/drawing/2014/main" id="{D9BA8838-F0BE-8740-89E9-62E84355C5F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5EB23C9-AE8B-7D4A-984F-4EB066C32574}"/>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6" name="Title 5">
            <a:extLst>
              <a:ext uri="{FF2B5EF4-FFF2-40B4-BE49-F238E27FC236}">
                <a16:creationId xmlns:a16="http://schemas.microsoft.com/office/drawing/2014/main" id="{8A92DE85-F147-EA4D-A855-3B6AFA4828A2}"/>
              </a:ext>
            </a:extLst>
          </p:cNvPr>
          <p:cNvSpPr>
            <a:spLocks noGrp="1"/>
          </p:cNvSpPr>
          <p:nvPr>
            <p:ph type="title"/>
          </p:nvPr>
        </p:nvSpPr>
        <p:spPr/>
        <p:txBody>
          <a:bodyPr/>
          <a:lstStyle/>
          <a:p>
            <a:r>
              <a:rPr lang="en-US" dirty="0"/>
              <a:t>Jet Reconstruction</a:t>
            </a:r>
          </a:p>
        </p:txBody>
      </p:sp>
      <p:pic>
        <p:nvPicPr>
          <p:cNvPr id="10" name="Picture 9">
            <a:extLst>
              <a:ext uri="{FF2B5EF4-FFF2-40B4-BE49-F238E27FC236}">
                <a16:creationId xmlns:a16="http://schemas.microsoft.com/office/drawing/2014/main" id="{DAD55F21-B168-B64B-9493-F9CD5B9511EC}"/>
              </a:ext>
            </a:extLst>
          </p:cNvPr>
          <p:cNvPicPr>
            <a:picLocks noChangeAspect="1"/>
          </p:cNvPicPr>
          <p:nvPr/>
        </p:nvPicPr>
        <p:blipFill>
          <a:blip r:embed="rId4"/>
          <a:stretch>
            <a:fillRect/>
          </a:stretch>
        </p:blipFill>
        <p:spPr>
          <a:xfrm>
            <a:off x="3200399" y="3134022"/>
            <a:ext cx="6894715" cy="3035869"/>
          </a:xfrm>
          <a:prstGeom prst="rect">
            <a:avLst/>
          </a:prstGeom>
        </p:spPr>
      </p:pic>
      <p:pic>
        <p:nvPicPr>
          <p:cNvPr id="11" name="Picture 10">
            <a:extLst>
              <a:ext uri="{FF2B5EF4-FFF2-40B4-BE49-F238E27FC236}">
                <a16:creationId xmlns:a16="http://schemas.microsoft.com/office/drawing/2014/main" id="{3EEF34D6-9757-C847-8BB3-28A68252034E}"/>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322399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713A5D-BD4F-8648-9AF6-7A4C1050F9C7}"/>
              </a:ext>
            </a:extLst>
          </p:cNvPr>
          <p:cNvPicPr>
            <a:picLocks noChangeAspect="1"/>
          </p:cNvPicPr>
          <p:nvPr/>
        </p:nvPicPr>
        <p:blipFill>
          <a:blip r:embed="rId3"/>
          <a:stretch>
            <a:fillRect/>
          </a:stretch>
        </p:blipFill>
        <p:spPr>
          <a:xfrm>
            <a:off x="5461896" y="1583474"/>
            <a:ext cx="6730104" cy="4203789"/>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8487738-D1F5-C64C-A86E-9A16C1377BA5}"/>
                  </a:ext>
                </a:extLst>
              </p:cNvPr>
              <p:cNvSpPr>
                <a:spLocks noGrp="1"/>
              </p:cNvSpPr>
              <p:nvPr>
                <p:ph idx="1"/>
              </p:nvPr>
            </p:nvSpPr>
            <p:spPr>
              <a:xfrm>
                <a:off x="348343" y="1229480"/>
                <a:ext cx="6492434" cy="5235995"/>
              </a:xfrm>
            </p:spPr>
            <p:txBody>
              <a:bodyPr/>
              <a:lstStyle/>
              <a:p>
                <a:r>
                  <a:rPr lang="en-US" dirty="0"/>
                  <a:t>How to Identify b quarks?</a:t>
                </a:r>
              </a:p>
              <a:p>
                <a:pPr lvl="1"/>
                <a:r>
                  <a:rPr lang="en-US" dirty="0"/>
                  <a:t>Mean travel distance: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m:t>
                    </m:r>
                    <m:r>
                      <a:rPr lang="en-US" b="0" i="0" smtClean="0">
                        <a:latin typeface="Cambria Math" panose="02040503050406030204" pitchFamily="18" charset="0"/>
                        <a:ea typeface="Cambria Math" panose="02040503050406030204" pitchFamily="18" charset="0"/>
                      </a:rPr>
                      <m:t> </m:t>
                    </m:r>
                  </m:oMath>
                </a14:m>
                <a:r>
                  <a:rPr lang="en-US" dirty="0"/>
                  <a:t>mm</a:t>
                </a:r>
              </a:p>
              <a:p>
                <a:pPr lvl="1"/>
                <a:r>
                  <a:rPr lang="en-US" dirty="0"/>
                  <a:t>Moves significant distance away from PV</a:t>
                </a:r>
              </a:p>
              <a:p>
                <a:pPr lvl="1"/>
                <a:r>
                  <a:rPr lang="en-US" dirty="0"/>
                  <a:t>Momentum dependent methods</a:t>
                </a:r>
              </a:p>
              <a:p>
                <a:pPr lvl="2"/>
                <a:r>
                  <a:rPr lang="en-US" dirty="0"/>
                  <a:t>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≥20</m:t>
                    </m:r>
                  </m:oMath>
                </a14:m>
                <a:r>
                  <a:rPr lang="en-US" b="0" dirty="0"/>
                  <a:t> GeV</a:t>
                </a:r>
              </a:p>
              <a:p>
                <a:pPr lvl="3"/>
                <a:r>
                  <a:rPr lang="en-US" dirty="0"/>
                  <a:t>Deep Neural network inputs: tracks, SV, IP significance</a:t>
                </a:r>
              </a:p>
              <a:p>
                <a:pPr lvl="2"/>
                <a:r>
                  <a:rPr lang="en-US" dirty="0"/>
                  <a:t>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20</m:t>
                    </m:r>
                  </m:oMath>
                </a14:m>
                <a:r>
                  <a:rPr lang="en-US" dirty="0"/>
                  <a:t> GeV</a:t>
                </a:r>
              </a:p>
              <a:p>
                <a:pPr lvl="3"/>
                <a:r>
                  <a:rPr lang="en-US" dirty="0"/>
                  <a:t>IP and significance, Pointing angle, and tracks</a:t>
                </a:r>
              </a:p>
            </p:txBody>
          </p:sp>
        </mc:Choice>
        <mc:Fallback>
          <p:sp>
            <p:nvSpPr>
              <p:cNvPr id="2" name="Content Placeholder 1">
                <a:extLst>
                  <a:ext uri="{FF2B5EF4-FFF2-40B4-BE49-F238E27FC236}">
                    <a16:creationId xmlns:a16="http://schemas.microsoft.com/office/drawing/2014/main" id="{D8487738-D1F5-C64C-A86E-9A16C1377BA5}"/>
                  </a:ext>
                </a:extLst>
              </p:cNvPr>
              <p:cNvSpPr>
                <a:spLocks noGrp="1" noRot="1" noChangeAspect="1" noMove="1" noResize="1" noEditPoints="1" noAdjustHandles="1" noChangeArrowheads="1" noChangeShapeType="1" noTextEdit="1"/>
              </p:cNvSpPr>
              <p:nvPr>
                <p:ph idx="1"/>
              </p:nvPr>
            </p:nvSpPr>
            <p:spPr>
              <a:xfrm>
                <a:off x="348343" y="1229480"/>
                <a:ext cx="6492434" cy="5235995"/>
              </a:xfrm>
              <a:blipFill>
                <a:blip r:embed="rId4"/>
                <a:stretch>
                  <a:fillRect l="-1949"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DB50E0-3A8F-E048-973C-1A570B589CB4}"/>
              </a:ext>
            </a:extLst>
          </p:cNvPr>
          <p:cNvSpPr>
            <a:spLocks noGrp="1"/>
          </p:cNvSpPr>
          <p:nvPr>
            <p:ph type="dt" sz="half" idx="2"/>
          </p:nvPr>
        </p:nvSpPr>
        <p:spPr/>
        <p:txBody>
          <a:bodyPr/>
          <a:lstStyle/>
          <a:p>
            <a:fld id="{25EA4C12-E7C6-5445-8E93-31C248E0F710}" type="datetime1">
              <a:rPr lang="en-US" smtClean="0"/>
              <a:t>12/18/19</a:t>
            </a:fld>
            <a:endParaRPr lang="en-US" dirty="0"/>
          </a:p>
        </p:txBody>
      </p:sp>
      <p:sp>
        <p:nvSpPr>
          <p:cNvPr id="4" name="Footer Placeholder 3">
            <a:extLst>
              <a:ext uri="{FF2B5EF4-FFF2-40B4-BE49-F238E27FC236}">
                <a16:creationId xmlns:a16="http://schemas.microsoft.com/office/drawing/2014/main" id="{9935A4D2-3F7D-DF42-B779-7BEB4A24F24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DE278A00-AFBC-2246-8EA6-8476C548C208}"/>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6" name="Title 5">
            <a:extLst>
              <a:ext uri="{FF2B5EF4-FFF2-40B4-BE49-F238E27FC236}">
                <a16:creationId xmlns:a16="http://schemas.microsoft.com/office/drawing/2014/main" id="{95A37035-BF22-7C4F-918B-3E3E253EF14C}"/>
              </a:ext>
            </a:extLst>
          </p:cNvPr>
          <p:cNvSpPr>
            <a:spLocks noGrp="1"/>
          </p:cNvSpPr>
          <p:nvPr>
            <p:ph type="title"/>
          </p:nvPr>
        </p:nvSpPr>
        <p:spPr/>
        <p:txBody>
          <a:bodyPr/>
          <a:lstStyle/>
          <a:p>
            <a:r>
              <a:rPr lang="en-US" dirty="0"/>
              <a:t>B Tagging</a:t>
            </a:r>
          </a:p>
        </p:txBody>
      </p:sp>
      <p:sp>
        <p:nvSpPr>
          <p:cNvPr id="7" name="TextBox 6">
            <a:extLst>
              <a:ext uri="{FF2B5EF4-FFF2-40B4-BE49-F238E27FC236}">
                <a16:creationId xmlns:a16="http://schemas.microsoft.com/office/drawing/2014/main" id="{3BCD807B-67F7-D340-89D0-79EE2C755DA0}"/>
              </a:ext>
            </a:extLst>
          </p:cNvPr>
          <p:cNvSpPr txBox="1"/>
          <p:nvPr/>
        </p:nvSpPr>
        <p:spPr>
          <a:xfrm>
            <a:off x="0" y="6118865"/>
            <a:ext cx="1826141" cy="369332"/>
          </a:xfrm>
          <a:prstGeom prst="rect">
            <a:avLst/>
          </a:prstGeom>
          <a:noFill/>
        </p:spPr>
        <p:txBody>
          <a:bodyPr wrap="none" rtlCol="0">
            <a:spAutoFit/>
          </a:bodyPr>
          <a:lstStyle/>
          <a:p>
            <a:r>
              <a:rPr lang="en-US" dirty="0"/>
              <a:t>arXiv:1712.07158</a:t>
            </a:r>
          </a:p>
        </p:txBody>
      </p:sp>
      <p:sp>
        <p:nvSpPr>
          <p:cNvPr id="10" name="Oval 9">
            <a:extLst>
              <a:ext uri="{FF2B5EF4-FFF2-40B4-BE49-F238E27FC236}">
                <a16:creationId xmlns:a16="http://schemas.microsoft.com/office/drawing/2014/main" id="{46C78AAC-4FE0-E74E-9CFB-B20272837FE0}"/>
              </a:ext>
            </a:extLst>
          </p:cNvPr>
          <p:cNvSpPr/>
          <p:nvPr/>
        </p:nvSpPr>
        <p:spPr>
          <a:xfrm>
            <a:off x="7961971" y="4527395"/>
            <a:ext cx="367990" cy="345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9E447B-E5EA-6E47-98F8-57AB2AD237D0}"/>
              </a:ext>
            </a:extLst>
          </p:cNvPr>
          <p:cNvSpPr/>
          <p:nvPr/>
        </p:nvSpPr>
        <p:spPr>
          <a:xfrm>
            <a:off x="8700340" y="4204010"/>
            <a:ext cx="335731" cy="345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67E058-436E-5E4D-9F62-D3319593938D}"/>
              </a:ext>
            </a:extLst>
          </p:cNvPr>
          <p:cNvSpPr txBox="1"/>
          <p:nvPr/>
        </p:nvSpPr>
        <p:spPr>
          <a:xfrm>
            <a:off x="7727795" y="4549698"/>
            <a:ext cx="916789" cy="646331"/>
          </a:xfrm>
          <a:prstGeom prst="rect">
            <a:avLst/>
          </a:prstGeom>
          <a:noFill/>
        </p:spPr>
        <p:txBody>
          <a:bodyPr wrap="none" rtlCol="0">
            <a:spAutoFit/>
          </a:bodyPr>
          <a:lstStyle/>
          <a:p>
            <a:r>
              <a:rPr lang="en-US" dirty="0">
                <a:solidFill>
                  <a:srgbClr val="0070C0"/>
                </a:solidFill>
              </a:rPr>
              <a:t>Primary</a:t>
            </a:r>
          </a:p>
          <a:p>
            <a:r>
              <a:rPr lang="en-US" dirty="0">
                <a:solidFill>
                  <a:srgbClr val="0070C0"/>
                </a:solidFill>
              </a:rPr>
              <a:t>Vertex</a:t>
            </a:r>
          </a:p>
        </p:txBody>
      </p:sp>
      <p:sp>
        <p:nvSpPr>
          <p:cNvPr id="12" name="TextBox 11">
            <a:extLst>
              <a:ext uri="{FF2B5EF4-FFF2-40B4-BE49-F238E27FC236}">
                <a16:creationId xmlns:a16="http://schemas.microsoft.com/office/drawing/2014/main" id="{8AB09A0B-9FAC-714A-BD53-FD5A1E3B2ADA}"/>
              </a:ext>
            </a:extLst>
          </p:cNvPr>
          <p:cNvSpPr txBox="1"/>
          <p:nvPr/>
        </p:nvSpPr>
        <p:spPr>
          <a:xfrm>
            <a:off x="8673006" y="4700239"/>
            <a:ext cx="1163524" cy="646331"/>
          </a:xfrm>
          <a:prstGeom prst="rect">
            <a:avLst/>
          </a:prstGeom>
          <a:noFill/>
        </p:spPr>
        <p:txBody>
          <a:bodyPr wrap="none" rtlCol="0">
            <a:spAutoFit/>
          </a:bodyPr>
          <a:lstStyle/>
          <a:p>
            <a:r>
              <a:rPr lang="en-US" dirty="0">
                <a:solidFill>
                  <a:srgbClr val="0BFF00"/>
                </a:solidFill>
              </a:rPr>
              <a:t>Impact</a:t>
            </a:r>
          </a:p>
          <a:p>
            <a:r>
              <a:rPr lang="en-US" dirty="0">
                <a:solidFill>
                  <a:srgbClr val="0BFF00"/>
                </a:solidFill>
              </a:rPr>
              <a:t>Parameter</a:t>
            </a:r>
          </a:p>
        </p:txBody>
      </p:sp>
      <p:sp>
        <p:nvSpPr>
          <p:cNvPr id="13" name="Oval 12">
            <a:extLst>
              <a:ext uri="{FF2B5EF4-FFF2-40B4-BE49-F238E27FC236}">
                <a16:creationId xmlns:a16="http://schemas.microsoft.com/office/drawing/2014/main" id="{EF8CD40B-CDBE-C84A-AAE8-B97EE930C67A}"/>
              </a:ext>
            </a:extLst>
          </p:cNvPr>
          <p:cNvSpPr/>
          <p:nvPr/>
        </p:nvSpPr>
        <p:spPr>
          <a:xfrm>
            <a:off x="9266663" y="3105614"/>
            <a:ext cx="415907" cy="32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E5755C-58AF-B044-9E3F-75195D1AF86E}"/>
              </a:ext>
            </a:extLst>
          </p:cNvPr>
          <p:cNvSpPr txBox="1"/>
          <p:nvPr/>
        </p:nvSpPr>
        <p:spPr>
          <a:xfrm>
            <a:off x="9732302" y="3817794"/>
            <a:ext cx="1163332" cy="646331"/>
          </a:xfrm>
          <a:prstGeom prst="rect">
            <a:avLst/>
          </a:prstGeom>
          <a:noFill/>
        </p:spPr>
        <p:txBody>
          <a:bodyPr wrap="none" rtlCol="0">
            <a:spAutoFit/>
          </a:bodyPr>
          <a:lstStyle/>
          <a:p>
            <a:r>
              <a:rPr lang="en-US" dirty="0">
                <a:solidFill>
                  <a:srgbClr val="FF0000"/>
                </a:solidFill>
              </a:rPr>
              <a:t>Secondary</a:t>
            </a:r>
          </a:p>
          <a:p>
            <a:r>
              <a:rPr lang="en-US" dirty="0">
                <a:solidFill>
                  <a:srgbClr val="FF0000"/>
                </a:solidFill>
              </a:rPr>
              <a:t>Vertex</a:t>
            </a:r>
          </a:p>
        </p:txBody>
      </p:sp>
    </p:spTree>
    <p:extLst>
      <p:ext uri="{BB962C8B-B14F-4D97-AF65-F5344CB8AC3E}">
        <p14:creationId xmlns:p14="http://schemas.microsoft.com/office/powerpoint/2010/main" val="23101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95D344D-93EA-3D49-A030-AD989C4F0219}"/>
                  </a:ext>
                </a:extLst>
              </p:cNvPr>
              <p:cNvSpPr>
                <a:spLocks noGrp="1"/>
              </p:cNvSpPr>
              <p:nvPr>
                <p:ph idx="1"/>
              </p:nvPr>
            </p:nvSpPr>
            <p:spPr>
              <a:xfrm>
                <a:off x="348343" y="1229480"/>
                <a:ext cx="5966732" cy="5235995"/>
              </a:xfrm>
            </p:spPr>
            <p:txBody>
              <a:bodyPr>
                <a:normAutofit/>
              </a:bodyPr>
              <a:lstStyle/>
              <a:p>
                <a:r>
                  <a:rPr lang="en-US" dirty="0"/>
                  <a:t>Different Types of Top Reconstruction</a:t>
                </a:r>
              </a:p>
              <a:p>
                <a:pPr lvl="1"/>
                <a:r>
                  <a:rPr lang="en-US" dirty="0"/>
                  <a:t>Resolved tops</a:t>
                </a:r>
              </a:p>
              <a:p>
                <a:pPr lvl="2"/>
                <a:r>
                  <a:rPr lang="en-US" dirty="0"/>
                  <a:t>Can distinguish each individual jet of the top decay</a:t>
                </a:r>
              </a:p>
              <a:p>
                <a:pPr lvl="3"/>
                <a:r>
                  <a:rPr lang="en-US" dirty="0"/>
                  <a:t>Three jets with invariant mass of 100-250 GeV</a:t>
                </a:r>
              </a:p>
              <a:p>
                <a:pPr lvl="1"/>
                <a:endParaRPr lang="en-US" dirty="0"/>
              </a:p>
              <a:p>
                <a:pPr lvl="1"/>
                <a:endParaRPr lang="en-US" dirty="0"/>
              </a:p>
              <a:p>
                <a:pPr lvl="1"/>
                <a:r>
                  <a:rPr lang="en-US" dirty="0"/>
                  <a:t>Merged top/W</a:t>
                </a:r>
              </a:p>
              <a:p>
                <a:pPr lvl="2"/>
                <a:r>
                  <a:rPr lang="en-US" dirty="0"/>
                  <a:t>Boosted jets</a:t>
                </a:r>
              </a:p>
              <a:p>
                <a:pPr lvl="2"/>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𝑅</m:t>
                    </m:r>
                    <m:r>
                      <a:rPr lang="en-US" i="1">
                        <a:latin typeface="Cambria Math" panose="02040503050406030204" pitchFamily="18" charset="0"/>
                      </a:rPr>
                      <m:t>=0.8,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&gt;300 (200)</m:t>
                    </m:r>
                  </m:oMath>
                </a14:m>
                <a:r>
                  <a:rPr lang="en-US" dirty="0"/>
                  <a:t> GeV</a:t>
                </a:r>
              </a:p>
              <a:p>
                <a:pPr lvl="2"/>
                <a14:m>
                  <m:oMath xmlns:m="http://schemas.openxmlformats.org/officeDocument/2006/math">
                    <m:r>
                      <a:rPr lang="en-US" b="0" i="1" smtClean="0">
                        <a:latin typeface="Cambria Math" panose="02040503050406030204" pitchFamily="18" charset="0"/>
                      </a:rPr>
                      <m:t>105&lt;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r>
                      <a:rPr lang="en-US" b="0" i="1" smtClean="0">
                        <a:latin typeface="Cambria Math" panose="02040503050406030204" pitchFamily="18" charset="0"/>
                      </a:rPr>
                      <m:t>&lt;210</m:t>
                    </m:r>
                  </m:oMath>
                </a14:m>
                <a:r>
                  <a:rPr lang="en-US" dirty="0"/>
                  <a:t> GeV</a:t>
                </a:r>
              </a:p>
              <a:p>
                <a:pPr lvl="2"/>
                <a14:m>
                  <m:oMath xmlns:m="http://schemas.openxmlformats.org/officeDocument/2006/math">
                    <m:r>
                      <a:rPr lang="en-US" b="0" i="1" smtClean="0">
                        <a:latin typeface="Cambria Math" panose="02040503050406030204" pitchFamily="18" charset="0"/>
                      </a:rPr>
                      <m:t>65&lt;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𝑊</m:t>
                        </m:r>
                      </m:sub>
                    </m:sSub>
                    <m:r>
                      <a:rPr lang="en-US" b="0" i="1" smtClean="0">
                        <a:latin typeface="Cambria Math" panose="02040503050406030204" pitchFamily="18" charset="0"/>
                      </a:rPr>
                      <m:t>&lt;105</m:t>
                    </m:r>
                  </m:oMath>
                </a14:m>
                <a:r>
                  <a:rPr lang="en-US" dirty="0"/>
                  <a:t> GeV</a:t>
                </a:r>
              </a:p>
            </p:txBody>
          </p:sp>
        </mc:Choice>
        <mc:Fallback>
          <p:sp>
            <p:nvSpPr>
              <p:cNvPr id="2" name="Content Placeholder 1">
                <a:extLst>
                  <a:ext uri="{FF2B5EF4-FFF2-40B4-BE49-F238E27FC236}">
                    <a16:creationId xmlns:a16="http://schemas.microsoft.com/office/drawing/2014/main" id="{D95D344D-93EA-3D49-A030-AD989C4F0219}"/>
                  </a:ext>
                </a:extLst>
              </p:cNvPr>
              <p:cNvSpPr>
                <a:spLocks noGrp="1" noRot="1" noChangeAspect="1" noMove="1" noResize="1" noEditPoints="1" noAdjustHandles="1" noChangeArrowheads="1" noChangeShapeType="1" noTextEdit="1"/>
              </p:cNvSpPr>
              <p:nvPr>
                <p:ph idx="1"/>
              </p:nvPr>
            </p:nvSpPr>
            <p:spPr>
              <a:xfrm>
                <a:off x="348343" y="1229480"/>
                <a:ext cx="5966732" cy="5235995"/>
              </a:xfrm>
              <a:blipFill>
                <a:blip r:embed="rId3"/>
                <a:stretch>
                  <a:fillRect l="-2123"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EEE7EF7-C647-A547-B291-DB14F2E49C39}"/>
              </a:ext>
            </a:extLst>
          </p:cNvPr>
          <p:cNvSpPr>
            <a:spLocks noGrp="1"/>
          </p:cNvSpPr>
          <p:nvPr>
            <p:ph type="dt" sz="half" idx="2"/>
          </p:nvPr>
        </p:nvSpPr>
        <p:spPr/>
        <p:txBody>
          <a:bodyPr/>
          <a:lstStyle/>
          <a:p>
            <a:fld id="{9D93B82E-8926-B94F-A8DC-EDDDB157BBAE}" type="datetime1">
              <a:rPr lang="en-US" smtClean="0"/>
              <a:t>12/18/19</a:t>
            </a:fld>
            <a:endParaRPr lang="en-US" dirty="0"/>
          </a:p>
        </p:txBody>
      </p:sp>
      <p:sp>
        <p:nvSpPr>
          <p:cNvPr id="4" name="Footer Placeholder 3">
            <a:extLst>
              <a:ext uri="{FF2B5EF4-FFF2-40B4-BE49-F238E27FC236}">
                <a16:creationId xmlns:a16="http://schemas.microsoft.com/office/drawing/2014/main" id="{95CECFE5-F73A-A940-992D-BD223101D83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E600FF6-C6A2-B840-8DFE-890F733BEF09}"/>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6" name="Title 5">
            <a:extLst>
              <a:ext uri="{FF2B5EF4-FFF2-40B4-BE49-F238E27FC236}">
                <a16:creationId xmlns:a16="http://schemas.microsoft.com/office/drawing/2014/main" id="{5A60F563-BC90-714D-AA92-5724CF11CEF2}"/>
              </a:ext>
            </a:extLst>
          </p:cNvPr>
          <p:cNvSpPr>
            <a:spLocks noGrp="1"/>
          </p:cNvSpPr>
          <p:nvPr>
            <p:ph type="title"/>
          </p:nvPr>
        </p:nvSpPr>
        <p:spPr/>
        <p:txBody>
          <a:bodyPr/>
          <a:lstStyle/>
          <a:p>
            <a:r>
              <a:rPr lang="en-US" dirty="0"/>
              <a:t>Heavy Object Tagging</a:t>
            </a:r>
          </a:p>
        </p:txBody>
      </p:sp>
      <p:pic>
        <p:nvPicPr>
          <p:cNvPr id="8" name="Picture 7">
            <a:extLst>
              <a:ext uri="{FF2B5EF4-FFF2-40B4-BE49-F238E27FC236}">
                <a16:creationId xmlns:a16="http://schemas.microsoft.com/office/drawing/2014/main" id="{A5F08ACD-773F-FC41-8F8E-1713649826C8}"/>
              </a:ext>
            </a:extLst>
          </p:cNvPr>
          <p:cNvPicPr>
            <a:picLocks noChangeAspect="1"/>
          </p:cNvPicPr>
          <p:nvPr/>
        </p:nvPicPr>
        <p:blipFill>
          <a:blip r:embed="rId4"/>
          <a:stretch>
            <a:fillRect/>
          </a:stretch>
        </p:blipFill>
        <p:spPr>
          <a:xfrm>
            <a:off x="6095999" y="3675719"/>
            <a:ext cx="5747657" cy="2494446"/>
          </a:xfrm>
          <a:prstGeom prst="rect">
            <a:avLst/>
          </a:prstGeom>
        </p:spPr>
      </p:pic>
      <p:pic>
        <p:nvPicPr>
          <p:cNvPr id="9" name="Picture 8">
            <a:extLst>
              <a:ext uri="{FF2B5EF4-FFF2-40B4-BE49-F238E27FC236}">
                <a16:creationId xmlns:a16="http://schemas.microsoft.com/office/drawing/2014/main" id="{DC8E2532-23D1-2542-B8BC-A9AFD72E5CAA}"/>
              </a:ext>
            </a:extLst>
          </p:cNvPr>
          <p:cNvPicPr>
            <a:picLocks noChangeAspect="1"/>
          </p:cNvPicPr>
          <p:nvPr/>
        </p:nvPicPr>
        <p:blipFill>
          <a:blip r:embed="rId5"/>
          <a:stretch>
            <a:fillRect/>
          </a:stretch>
        </p:blipFill>
        <p:spPr>
          <a:xfrm>
            <a:off x="6962026" y="1024195"/>
            <a:ext cx="3917950" cy="2333935"/>
          </a:xfrm>
          <a:prstGeom prst="rect">
            <a:avLst/>
          </a:prstGeom>
        </p:spPr>
      </p:pic>
      <p:sp>
        <p:nvSpPr>
          <p:cNvPr id="10" name="TextBox 9">
            <a:extLst>
              <a:ext uri="{FF2B5EF4-FFF2-40B4-BE49-F238E27FC236}">
                <a16:creationId xmlns:a16="http://schemas.microsoft.com/office/drawing/2014/main" id="{82D02292-B62D-5441-894E-8888F8652791}"/>
              </a:ext>
            </a:extLst>
          </p:cNvPr>
          <p:cNvSpPr txBox="1"/>
          <p:nvPr/>
        </p:nvSpPr>
        <p:spPr>
          <a:xfrm>
            <a:off x="0" y="5939979"/>
            <a:ext cx="3026021" cy="646331"/>
          </a:xfrm>
          <a:prstGeom prst="rect">
            <a:avLst/>
          </a:prstGeom>
          <a:noFill/>
        </p:spPr>
        <p:txBody>
          <a:bodyPr wrap="none" rtlCol="0">
            <a:spAutoFit/>
          </a:bodyPr>
          <a:lstStyle/>
          <a:p>
            <a:r>
              <a:rPr lang="en-US" dirty="0"/>
              <a:t>arXiv:1409.7495</a:t>
            </a:r>
          </a:p>
          <a:p>
            <a:r>
              <a:rPr lang="en-US" dirty="0"/>
              <a:t>JHEP v. 2014 p. 146, May 2014</a:t>
            </a:r>
          </a:p>
        </p:txBody>
      </p:sp>
      <p:sp>
        <p:nvSpPr>
          <p:cNvPr id="11" name="Rectangle 10">
            <a:extLst>
              <a:ext uri="{FF2B5EF4-FFF2-40B4-BE49-F238E27FC236}">
                <a16:creationId xmlns:a16="http://schemas.microsoft.com/office/drawing/2014/main" id="{EAF5493A-F1D1-404B-B2C3-3D2D2F924626}"/>
              </a:ext>
            </a:extLst>
          </p:cNvPr>
          <p:cNvSpPr/>
          <p:nvPr/>
        </p:nvSpPr>
        <p:spPr>
          <a:xfrm>
            <a:off x="7393259" y="1750741"/>
            <a:ext cx="334536" cy="59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A63177-9975-F843-8CA2-DCBE12E7F99A}"/>
              </a:ext>
            </a:extLst>
          </p:cNvPr>
          <p:cNvSpPr/>
          <p:nvPr/>
        </p:nvSpPr>
        <p:spPr>
          <a:xfrm rot="20110817">
            <a:off x="8208123" y="1456699"/>
            <a:ext cx="728495" cy="55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BF6608-7C37-4C45-9BD0-D48608844242}"/>
              </a:ext>
            </a:extLst>
          </p:cNvPr>
          <p:cNvSpPr/>
          <p:nvPr/>
        </p:nvSpPr>
        <p:spPr>
          <a:xfrm>
            <a:off x="9836945" y="2647498"/>
            <a:ext cx="728495" cy="55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9A823E-8946-2043-9D27-2DD77BDDF788}"/>
              </a:ext>
            </a:extLst>
          </p:cNvPr>
          <p:cNvSpPr/>
          <p:nvPr/>
        </p:nvSpPr>
        <p:spPr>
          <a:xfrm rot="20122409">
            <a:off x="9821569" y="997101"/>
            <a:ext cx="908788" cy="1217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3C63260-09A3-9644-A6EC-1D42B0858899}"/>
                  </a:ext>
                </a:extLst>
              </p:cNvPr>
              <p:cNvSpPr txBox="1"/>
              <p:nvPr/>
            </p:nvSpPr>
            <p:spPr>
              <a:xfrm>
                <a:off x="9581298" y="986958"/>
                <a:ext cx="511294"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oMath>
                  </m:oMathPara>
                </a14:m>
                <a:endParaRPr lang="en-US" sz="3200" dirty="0"/>
              </a:p>
            </p:txBody>
          </p:sp>
        </mc:Choice>
        <mc:Fallback>
          <p:sp>
            <p:nvSpPr>
              <p:cNvPr id="15" name="TextBox 14">
                <a:extLst>
                  <a:ext uri="{FF2B5EF4-FFF2-40B4-BE49-F238E27FC236}">
                    <a16:creationId xmlns:a16="http://schemas.microsoft.com/office/drawing/2014/main" id="{53C63260-09A3-9644-A6EC-1D42B0858899}"/>
                  </a:ext>
                </a:extLst>
              </p:cNvPr>
              <p:cNvSpPr txBox="1">
                <a:spLocks noRot="1" noChangeAspect="1" noMove="1" noResize="1" noEditPoints="1" noAdjustHandles="1" noChangeArrowheads="1" noChangeShapeType="1" noTextEdit="1"/>
              </p:cNvSpPr>
              <p:nvPr/>
            </p:nvSpPr>
            <p:spPr>
              <a:xfrm>
                <a:off x="9581298" y="986958"/>
                <a:ext cx="511294" cy="584775"/>
              </a:xfrm>
              <a:prstGeom prst="rect">
                <a:avLst/>
              </a:prstGeom>
              <a:blipFill>
                <a:blip r:embed="rId6"/>
                <a:stretch>
                  <a:fillRect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A46556F-78DB-384F-A2F2-3B02200F77D8}"/>
                  </a:ext>
                </a:extLst>
              </p:cNvPr>
              <p:cNvSpPr txBox="1"/>
              <p:nvPr/>
            </p:nvSpPr>
            <p:spPr>
              <a:xfrm>
                <a:off x="9784046" y="1606387"/>
                <a:ext cx="61709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r>
                        <a:rPr lang="en-US" sz="3200" b="0" i="1" smtClean="0">
                          <a:latin typeface="Cambria Math" panose="02040503050406030204" pitchFamily="18" charset="0"/>
                        </a:rPr>
                        <m:t>′</m:t>
                      </m:r>
                    </m:oMath>
                  </m:oMathPara>
                </a14:m>
                <a:endParaRPr lang="en-US" sz="3200" dirty="0"/>
              </a:p>
            </p:txBody>
          </p:sp>
        </mc:Choice>
        <mc:Fallback>
          <p:sp>
            <p:nvSpPr>
              <p:cNvPr id="16" name="TextBox 15">
                <a:extLst>
                  <a:ext uri="{FF2B5EF4-FFF2-40B4-BE49-F238E27FC236}">
                    <a16:creationId xmlns:a16="http://schemas.microsoft.com/office/drawing/2014/main" id="{EA46556F-78DB-384F-A2F2-3B02200F77D8}"/>
                  </a:ext>
                </a:extLst>
              </p:cNvPr>
              <p:cNvSpPr txBox="1">
                <a:spLocks noRot="1" noChangeAspect="1" noMove="1" noResize="1" noEditPoints="1" noAdjustHandles="1" noChangeArrowheads="1" noChangeShapeType="1" noTextEdit="1"/>
              </p:cNvSpPr>
              <p:nvPr/>
            </p:nvSpPr>
            <p:spPr>
              <a:xfrm>
                <a:off x="9784046" y="1606387"/>
                <a:ext cx="617092" cy="584775"/>
              </a:xfrm>
              <a:prstGeom prst="rect">
                <a:avLst/>
              </a:prstGeom>
              <a:blipFill>
                <a:blip r:embed="rId7"/>
                <a:stretch>
                  <a:fillRect r="-2000" b="-104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50FE83E-9AD2-6D45-A0FF-1A8A26A6E93A}"/>
                  </a:ext>
                </a:extLst>
              </p:cNvPr>
              <p:cNvSpPr txBox="1"/>
              <p:nvPr/>
            </p:nvSpPr>
            <p:spPr>
              <a:xfrm>
                <a:off x="9756983" y="2709950"/>
                <a:ext cx="507896"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𝑏</m:t>
                      </m:r>
                    </m:oMath>
                  </m:oMathPara>
                </a14:m>
                <a:endParaRPr lang="en-US" sz="3200" dirty="0"/>
              </a:p>
            </p:txBody>
          </p:sp>
        </mc:Choice>
        <mc:Fallback>
          <p:sp>
            <p:nvSpPr>
              <p:cNvPr id="17" name="TextBox 16">
                <a:extLst>
                  <a:ext uri="{FF2B5EF4-FFF2-40B4-BE49-F238E27FC236}">
                    <a16:creationId xmlns:a16="http://schemas.microsoft.com/office/drawing/2014/main" id="{F50FE83E-9AD2-6D45-A0FF-1A8A26A6E93A}"/>
                  </a:ext>
                </a:extLst>
              </p:cNvPr>
              <p:cNvSpPr txBox="1">
                <a:spLocks noRot="1" noChangeAspect="1" noMove="1" noResize="1" noEditPoints="1" noAdjustHandles="1" noChangeArrowheads="1" noChangeShapeType="1" noTextEdit="1"/>
              </p:cNvSpPr>
              <p:nvPr/>
            </p:nvSpPr>
            <p:spPr>
              <a:xfrm>
                <a:off x="9756983" y="2709950"/>
                <a:ext cx="50789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8F3BCB-4496-8243-825C-BC164028EA07}"/>
                  </a:ext>
                </a:extLst>
              </p:cNvPr>
              <p:cNvSpPr txBox="1"/>
              <p:nvPr/>
            </p:nvSpPr>
            <p:spPr>
              <a:xfrm>
                <a:off x="8195486" y="1477284"/>
                <a:ext cx="92788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m:t>
                          </m:r>
                        </m:sup>
                      </m:sSup>
                    </m:oMath>
                  </m:oMathPara>
                </a14:m>
                <a:endParaRPr lang="en-US" sz="3200" dirty="0"/>
              </a:p>
            </p:txBody>
          </p:sp>
        </mc:Choice>
        <mc:Fallback>
          <p:sp>
            <p:nvSpPr>
              <p:cNvPr id="18" name="TextBox 17">
                <a:extLst>
                  <a:ext uri="{FF2B5EF4-FFF2-40B4-BE49-F238E27FC236}">
                    <a16:creationId xmlns:a16="http://schemas.microsoft.com/office/drawing/2014/main" id="{5D8F3BCB-4496-8243-825C-BC164028EA07}"/>
                  </a:ext>
                </a:extLst>
              </p:cNvPr>
              <p:cNvSpPr txBox="1">
                <a:spLocks noRot="1" noChangeAspect="1" noMove="1" noResize="1" noEditPoints="1" noAdjustHandles="1" noChangeArrowheads="1" noChangeShapeType="1" noTextEdit="1"/>
              </p:cNvSpPr>
              <p:nvPr/>
            </p:nvSpPr>
            <p:spPr>
              <a:xfrm>
                <a:off x="8195486" y="1477284"/>
                <a:ext cx="927882"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11B1AB3-771F-2E43-ADB3-9DAF48E867B2}"/>
                  </a:ext>
                </a:extLst>
              </p:cNvPr>
              <p:cNvSpPr txBox="1"/>
              <p:nvPr/>
            </p:nvSpPr>
            <p:spPr>
              <a:xfrm>
                <a:off x="7223485" y="1875899"/>
                <a:ext cx="449546"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oMath>
                  </m:oMathPara>
                </a14:m>
                <a:endParaRPr lang="en-US" sz="3200" dirty="0"/>
              </a:p>
            </p:txBody>
          </p:sp>
        </mc:Choice>
        <mc:Fallback>
          <p:sp>
            <p:nvSpPr>
              <p:cNvPr id="20" name="TextBox 19">
                <a:extLst>
                  <a:ext uri="{FF2B5EF4-FFF2-40B4-BE49-F238E27FC236}">
                    <a16:creationId xmlns:a16="http://schemas.microsoft.com/office/drawing/2014/main" id="{911B1AB3-771F-2E43-ADB3-9DAF48E867B2}"/>
                  </a:ext>
                </a:extLst>
              </p:cNvPr>
              <p:cNvSpPr txBox="1">
                <a:spLocks noRot="1" noChangeAspect="1" noMove="1" noResize="1" noEditPoints="1" noAdjustHandles="1" noChangeArrowheads="1" noChangeShapeType="1" noTextEdit="1"/>
              </p:cNvSpPr>
              <p:nvPr/>
            </p:nvSpPr>
            <p:spPr>
              <a:xfrm>
                <a:off x="7223485" y="1875899"/>
                <a:ext cx="449546" cy="584775"/>
              </a:xfrm>
              <a:prstGeom prst="rect">
                <a:avLst/>
              </a:prstGeom>
              <a:blipFill>
                <a:blip r:embed="rId10"/>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E3A0B850-B19B-B245-A135-D47BE6D51553}"/>
              </a:ext>
            </a:extLst>
          </p:cNvPr>
          <p:cNvSpPr/>
          <p:nvPr/>
        </p:nvSpPr>
        <p:spPr>
          <a:xfrm>
            <a:off x="7950820" y="4627756"/>
            <a:ext cx="244666" cy="295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881FC69-8303-A54E-B914-27A9919C7BF5}"/>
                  </a:ext>
                </a:extLst>
              </p:cNvPr>
              <p:cNvSpPr txBox="1"/>
              <p:nvPr/>
            </p:nvSpPr>
            <p:spPr>
              <a:xfrm>
                <a:off x="8123882" y="3859350"/>
                <a:ext cx="511294"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oMath>
                  </m:oMathPara>
                </a14:m>
                <a:endParaRPr lang="en-US" sz="3200" dirty="0"/>
              </a:p>
            </p:txBody>
          </p:sp>
        </mc:Choice>
        <mc:Fallback>
          <p:sp>
            <p:nvSpPr>
              <p:cNvPr id="22" name="TextBox 21">
                <a:extLst>
                  <a:ext uri="{FF2B5EF4-FFF2-40B4-BE49-F238E27FC236}">
                    <a16:creationId xmlns:a16="http://schemas.microsoft.com/office/drawing/2014/main" id="{8881FC69-8303-A54E-B914-27A9919C7BF5}"/>
                  </a:ext>
                </a:extLst>
              </p:cNvPr>
              <p:cNvSpPr txBox="1">
                <a:spLocks noRot="1" noChangeAspect="1" noMove="1" noResize="1" noEditPoints="1" noAdjustHandles="1" noChangeArrowheads="1" noChangeShapeType="1" noTextEdit="1"/>
              </p:cNvSpPr>
              <p:nvPr/>
            </p:nvSpPr>
            <p:spPr>
              <a:xfrm>
                <a:off x="8123882" y="3859350"/>
                <a:ext cx="511294" cy="584775"/>
              </a:xfrm>
              <a:prstGeom prst="rect">
                <a:avLst/>
              </a:prstGeom>
              <a:blipFill>
                <a:blip r:embed="rId11"/>
                <a:stretch>
                  <a:fillRect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A94EA996-682A-254B-AA49-1ED58405D040}"/>
                  </a:ext>
                </a:extLst>
              </p:cNvPr>
              <p:cNvSpPr txBox="1"/>
              <p:nvPr/>
            </p:nvSpPr>
            <p:spPr>
              <a:xfrm>
                <a:off x="7673769" y="4911268"/>
                <a:ext cx="617092"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r>
                        <a:rPr lang="en-US" sz="3200" b="0" i="1" smtClean="0">
                          <a:latin typeface="Cambria Math" panose="02040503050406030204" pitchFamily="18" charset="0"/>
                        </a:rPr>
                        <m:t>′</m:t>
                      </m:r>
                    </m:oMath>
                  </m:oMathPara>
                </a14:m>
                <a:endParaRPr lang="en-US" sz="3200" dirty="0"/>
              </a:p>
            </p:txBody>
          </p:sp>
        </mc:Choice>
        <mc:Fallback>
          <p:sp>
            <p:nvSpPr>
              <p:cNvPr id="23" name="TextBox 22">
                <a:extLst>
                  <a:ext uri="{FF2B5EF4-FFF2-40B4-BE49-F238E27FC236}">
                    <a16:creationId xmlns:a16="http://schemas.microsoft.com/office/drawing/2014/main" id="{A94EA996-682A-254B-AA49-1ED58405D040}"/>
                  </a:ext>
                </a:extLst>
              </p:cNvPr>
              <p:cNvSpPr txBox="1">
                <a:spLocks noRot="1" noChangeAspect="1" noMove="1" noResize="1" noEditPoints="1" noAdjustHandles="1" noChangeArrowheads="1" noChangeShapeType="1" noTextEdit="1"/>
              </p:cNvSpPr>
              <p:nvPr/>
            </p:nvSpPr>
            <p:spPr>
              <a:xfrm>
                <a:off x="7673769" y="4911268"/>
                <a:ext cx="617092" cy="584775"/>
              </a:xfrm>
              <a:prstGeom prst="rect">
                <a:avLst/>
              </a:prstGeom>
              <a:blipFill>
                <a:blip r:embed="rId12"/>
                <a:stretch>
                  <a:fillRect r="-2000" b="-10638"/>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9DAE951A-8DF1-FA46-9D8D-A3027286D7CC}"/>
              </a:ext>
            </a:extLst>
          </p:cNvPr>
          <p:cNvSpPr/>
          <p:nvPr/>
        </p:nvSpPr>
        <p:spPr>
          <a:xfrm>
            <a:off x="6672336" y="5647420"/>
            <a:ext cx="244666" cy="295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97902C9-C6F8-7F4C-ADFD-61F048E90A1D}"/>
                  </a:ext>
                </a:extLst>
              </p:cNvPr>
              <p:cNvSpPr txBox="1"/>
              <p:nvPr/>
            </p:nvSpPr>
            <p:spPr>
              <a:xfrm>
                <a:off x="6540721" y="5585390"/>
                <a:ext cx="507896" cy="58477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𝑏</m:t>
                      </m:r>
                    </m:oMath>
                  </m:oMathPara>
                </a14:m>
                <a:endParaRPr lang="en-US" sz="3200" dirty="0"/>
              </a:p>
            </p:txBody>
          </p:sp>
        </mc:Choice>
        <mc:Fallback>
          <p:sp>
            <p:nvSpPr>
              <p:cNvPr id="25" name="TextBox 24">
                <a:extLst>
                  <a:ext uri="{FF2B5EF4-FFF2-40B4-BE49-F238E27FC236}">
                    <a16:creationId xmlns:a16="http://schemas.microsoft.com/office/drawing/2014/main" id="{897902C9-C6F8-7F4C-ADFD-61F048E90A1D}"/>
                  </a:ext>
                </a:extLst>
              </p:cNvPr>
              <p:cNvSpPr txBox="1">
                <a:spLocks noRot="1" noChangeAspect="1" noMove="1" noResize="1" noEditPoints="1" noAdjustHandles="1" noChangeArrowheads="1" noChangeShapeType="1" noTextEdit="1"/>
              </p:cNvSpPr>
              <p:nvPr/>
            </p:nvSpPr>
            <p:spPr>
              <a:xfrm>
                <a:off x="6540721" y="5585390"/>
                <a:ext cx="507896" cy="584775"/>
              </a:xfrm>
              <a:prstGeom prst="rect">
                <a:avLst/>
              </a:prstGeom>
              <a:blipFill>
                <a:blip r:embed="rId13"/>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165994C3-FBFF-4F4C-91C1-CC13A5DB0C50}"/>
              </a:ext>
            </a:extLst>
          </p:cNvPr>
          <p:cNvSpPr/>
          <p:nvPr/>
        </p:nvSpPr>
        <p:spPr>
          <a:xfrm>
            <a:off x="11259265" y="4885411"/>
            <a:ext cx="199310" cy="19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39480D3-E185-E94E-AC04-CB40B62A09B3}"/>
              </a:ext>
            </a:extLst>
          </p:cNvPr>
          <p:cNvSpPr/>
          <p:nvPr/>
        </p:nvSpPr>
        <p:spPr>
          <a:xfrm>
            <a:off x="11183065" y="5647420"/>
            <a:ext cx="199310" cy="19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9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208B8C8-1812-9E47-8491-9E5B884F8AF2}"/>
                  </a:ext>
                </a:extLst>
              </p:cNvPr>
              <p:cNvSpPr>
                <a:spLocks noGrp="1"/>
              </p:cNvSpPr>
              <p:nvPr>
                <p:ph idx="1"/>
              </p:nvPr>
            </p:nvSpPr>
            <p:spPr>
              <a:xfrm>
                <a:off x="348344" y="1229480"/>
                <a:ext cx="4927850" cy="5235995"/>
              </a:xfrm>
            </p:spPr>
            <p:txBody>
              <a:bodyPr/>
              <a:lstStyle/>
              <a:p>
                <a:r>
                  <a:rPr lang="en-US" dirty="0"/>
                  <a:t>Vector sum of total momentum measured in the detector</a:t>
                </a:r>
                <a:endParaRPr lang="en-US" b="0" dirty="0"/>
              </a:p>
              <a:p>
                <a:pPr lvl="1"/>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𝑣𝑖𝑠</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endParaRPr lang="en-US" dirty="0"/>
              </a:p>
              <a:p>
                <a:pPr lvl="1"/>
                <a:endParaRPr lang="en-US" dirty="0"/>
              </a:p>
              <a:p>
                <a:pPr lvl="1"/>
                <a:r>
                  <a:rPr lang="en-US" dirty="0"/>
                  <a:t>Simplified SUSY: neutralino as source for missing </a:t>
                </a:r>
                <a:r>
                  <a:rPr lang="en-US" dirty="0" err="1"/>
                  <a:t>tranverse</a:t>
                </a:r>
                <a:r>
                  <a:rPr lang="en-US" dirty="0"/>
                  <a:t> momentum</a:t>
                </a:r>
              </a:p>
              <a:p>
                <a:pPr lvl="1"/>
                <a:r>
                  <a:rPr lang="en-US" dirty="0"/>
                  <a:t>SM: Neutrinos also escape detection</a:t>
                </a:r>
              </a:p>
            </p:txBody>
          </p:sp>
        </mc:Choice>
        <mc:Fallback>
          <p:sp>
            <p:nvSpPr>
              <p:cNvPr id="2" name="Content Placeholder 1">
                <a:extLst>
                  <a:ext uri="{FF2B5EF4-FFF2-40B4-BE49-F238E27FC236}">
                    <a16:creationId xmlns:a16="http://schemas.microsoft.com/office/drawing/2014/main" id="{2208B8C8-1812-9E47-8491-9E5B884F8AF2}"/>
                  </a:ext>
                </a:extLst>
              </p:cNvPr>
              <p:cNvSpPr>
                <a:spLocks noGrp="1" noRot="1" noChangeAspect="1" noMove="1" noResize="1" noEditPoints="1" noAdjustHandles="1" noChangeArrowheads="1" noChangeShapeType="1" noTextEdit="1"/>
              </p:cNvSpPr>
              <p:nvPr>
                <p:ph idx="1"/>
              </p:nvPr>
            </p:nvSpPr>
            <p:spPr>
              <a:xfrm>
                <a:off x="348344" y="1229480"/>
                <a:ext cx="4927850" cy="5235995"/>
              </a:xfrm>
              <a:blipFill>
                <a:blip r:embed="rId2"/>
                <a:stretch>
                  <a:fillRect l="-2828" t="-1937" r="-334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F5BD179-7644-F746-A359-56947C9A4636}"/>
              </a:ext>
            </a:extLst>
          </p:cNvPr>
          <p:cNvSpPr>
            <a:spLocks noGrp="1"/>
          </p:cNvSpPr>
          <p:nvPr>
            <p:ph type="dt" sz="half" idx="2"/>
          </p:nvPr>
        </p:nvSpPr>
        <p:spPr/>
        <p:txBody>
          <a:bodyPr/>
          <a:lstStyle/>
          <a:p>
            <a:fld id="{093DCC8D-0F54-3B4D-9D6F-156CD930FFC7}" type="datetime1">
              <a:rPr lang="en-US" smtClean="0"/>
              <a:t>12/18/19</a:t>
            </a:fld>
            <a:endParaRPr lang="en-US" dirty="0"/>
          </a:p>
        </p:txBody>
      </p:sp>
      <p:sp>
        <p:nvSpPr>
          <p:cNvPr id="4" name="Footer Placeholder 3">
            <a:extLst>
              <a:ext uri="{FF2B5EF4-FFF2-40B4-BE49-F238E27FC236}">
                <a16:creationId xmlns:a16="http://schemas.microsoft.com/office/drawing/2014/main" id="{3F049284-E12D-9B49-9794-A4EC79A4D2A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529FEE-6AA7-EC40-8B67-E8E5122FEC8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6" name="Title 5">
            <a:extLst>
              <a:ext uri="{FF2B5EF4-FFF2-40B4-BE49-F238E27FC236}">
                <a16:creationId xmlns:a16="http://schemas.microsoft.com/office/drawing/2014/main" id="{99903A0B-50B1-234B-BFE6-A74D195262E8}"/>
              </a:ext>
            </a:extLst>
          </p:cNvPr>
          <p:cNvSpPr>
            <a:spLocks noGrp="1"/>
          </p:cNvSpPr>
          <p:nvPr>
            <p:ph type="title"/>
          </p:nvPr>
        </p:nvSpPr>
        <p:spPr/>
        <p:txBody>
          <a:bodyPr/>
          <a:lstStyle/>
          <a:p>
            <a:r>
              <a:rPr lang="en-US" dirty="0"/>
              <a:t>Missing Transverse Momentum</a:t>
            </a:r>
          </a:p>
        </p:txBody>
      </p:sp>
      <p:sp>
        <p:nvSpPr>
          <p:cNvPr id="9" name="TextBox 8">
            <a:extLst>
              <a:ext uri="{FF2B5EF4-FFF2-40B4-BE49-F238E27FC236}">
                <a16:creationId xmlns:a16="http://schemas.microsoft.com/office/drawing/2014/main" id="{0A27C754-6A12-B742-9FB3-41D07483703A}"/>
              </a:ext>
            </a:extLst>
          </p:cNvPr>
          <p:cNvSpPr txBox="1"/>
          <p:nvPr/>
        </p:nvSpPr>
        <p:spPr>
          <a:xfrm>
            <a:off x="9975965" y="6504729"/>
            <a:ext cx="442750" cy="369332"/>
          </a:xfrm>
          <a:prstGeom prst="rect">
            <a:avLst/>
          </a:prstGeom>
          <a:noFill/>
        </p:spPr>
        <p:txBody>
          <a:bodyPr wrap="none" rtlCol="0">
            <a:spAutoFit/>
          </a:bodyPr>
          <a:lstStyle/>
          <a:p>
            <a:r>
              <a:rPr lang="en-US" dirty="0">
                <a:hlinkClick r:id="rId3"/>
              </a:rPr>
              <a:t>[3]</a:t>
            </a:r>
            <a:endParaRPr lang="en-US" dirty="0"/>
          </a:p>
        </p:txBody>
      </p:sp>
      <p:sp>
        <p:nvSpPr>
          <p:cNvPr id="7" name="TextBox 6">
            <a:extLst>
              <a:ext uri="{FF2B5EF4-FFF2-40B4-BE49-F238E27FC236}">
                <a16:creationId xmlns:a16="http://schemas.microsoft.com/office/drawing/2014/main" id="{D9C89D1E-EA08-9C4F-9D3F-CC155C04E732}"/>
              </a:ext>
            </a:extLst>
          </p:cNvPr>
          <p:cNvSpPr txBox="1"/>
          <p:nvPr/>
        </p:nvSpPr>
        <p:spPr>
          <a:xfrm>
            <a:off x="171450" y="6057900"/>
            <a:ext cx="5011500" cy="369332"/>
          </a:xfrm>
          <a:prstGeom prst="rect">
            <a:avLst/>
          </a:prstGeom>
          <a:noFill/>
        </p:spPr>
        <p:txBody>
          <a:bodyPr wrap="none" rtlCol="0">
            <a:spAutoFit/>
          </a:bodyPr>
          <a:lstStyle/>
          <a:p>
            <a:r>
              <a:rPr lang="en-US" dirty="0"/>
              <a:t>Phys. G: Nuclear and Particle Physics v.45 p. 063001</a:t>
            </a:r>
          </a:p>
        </p:txBody>
      </p:sp>
      <p:pic>
        <p:nvPicPr>
          <p:cNvPr id="10" name="Picture 9">
            <a:extLst>
              <a:ext uri="{FF2B5EF4-FFF2-40B4-BE49-F238E27FC236}">
                <a16:creationId xmlns:a16="http://schemas.microsoft.com/office/drawing/2014/main" id="{A1862D4A-989B-E741-8A82-CFFF3A91D02F}"/>
              </a:ext>
            </a:extLst>
          </p:cNvPr>
          <p:cNvPicPr>
            <a:picLocks noChangeAspect="1"/>
          </p:cNvPicPr>
          <p:nvPr/>
        </p:nvPicPr>
        <p:blipFill>
          <a:blip r:embed="rId4"/>
          <a:stretch>
            <a:fillRect/>
          </a:stretch>
        </p:blipFill>
        <p:spPr>
          <a:xfrm>
            <a:off x="5354595" y="1369105"/>
            <a:ext cx="6837405" cy="4886465"/>
          </a:xfrm>
          <a:prstGeom prst="rect">
            <a:avLst/>
          </a:prstGeom>
        </p:spPr>
      </p:pic>
    </p:spTree>
    <p:extLst>
      <p:ext uri="{BB962C8B-B14F-4D97-AF65-F5344CB8AC3E}">
        <p14:creationId xmlns:p14="http://schemas.microsoft.com/office/powerpoint/2010/main" val="371031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F4BA843-E829-A640-A81E-9BA3A7584EB1}"/>
                  </a:ext>
                </a:extLst>
              </p:cNvPr>
              <p:cNvSpPr>
                <a:spLocks noGrp="1"/>
              </p:cNvSpPr>
              <p:nvPr>
                <p:ph idx="1"/>
              </p:nvPr>
            </p:nvSpPr>
            <p:spPr/>
            <p:txBody>
              <a:bodyPr/>
              <a:lstStyle/>
              <a:p>
                <a:r>
                  <a:rPr lang="en-US" dirty="0"/>
                  <a:t>Scalar sum of total jet momentum</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𝑗𝑒𝑡𝑠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Selection for massive particle decays</a:t>
                </a:r>
              </a:p>
              <a:p>
                <a:pPr lvl="1"/>
                <a:endParaRPr lang="en-US" dirty="0"/>
              </a:p>
            </p:txBody>
          </p:sp>
        </mc:Choice>
        <mc:Fallback>
          <p:sp>
            <p:nvSpPr>
              <p:cNvPr id="2" name="Content Placeholder 1">
                <a:extLst>
                  <a:ext uri="{FF2B5EF4-FFF2-40B4-BE49-F238E27FC236}">
                    <a16:creationId xmlns:a16="http://schemas.microsoft.com/office/drawing/2014/main" id="{8F4BA843-E829-A640-A81E-9BA3A7584EB1}"/>
                  </a:ext>
                </a:extLst>
              </p:cNvPr>
              <p:cNvSpPr>
                <a:spLocks noGrp="1" noRot="1" noChangeAspect="1" noMove="1" noResize="1" noEditPoints="1" noAdjustHandles="1" noChangeArrowheads="1" noChangeShapeType="1" noTextEdit="1"/>
              </p:cNvSpPr>
              <p:nvPr>
                <p:ph idx="1"/>
              </p:nvPr>
            </p:nvSpPr>
            <p:spPr>
              <a:blipFill>
                <a:blip r:embed="rId3"/>
                <a:stretch>
                  <a:fillRect l="-1101" t="-339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81898B-21E0-984A-B008-3F5B0714BB0C}"/>
              </a:ext>
            </a:extLst>
          </p:cNvPr>
          <p:cNvSpPr>
            <a:spLocks noGrp="1"/>
          </p:cNvSpPr>
          <p:nvPr>
            <p:ph type="dt" sz="half" idx="2"/>
          </p:nvPr>
        </p:nvSpPr>
        <p:spPr/>
        <p:txBody>
          <a:bodyPr/>
          <a:lstStyle/>
          <a:p>
            <a:fld id="{6917813F-9FAE-FA4F-8BAC-A42E14AE8F44}" type="datetime1">
              <a:rPr lang="en-US" smtClean="0"/>
              <a:t>12/18/19</a:t>
            </a:fld>
            <a:endParaRPr lang="en-US" dirty="0"/>
          </a:p>
        </p:txBody>
      </p:sp>
      <p:sp>
        <p:nvSpPr>
          <p:cNvPr id="4" name="Footer Placeholder 3">
            <a:extLst>
              <a:ext uri="{FF2B5EF4-FFF2-40B4-BE49-F238E27FC236}">
                <a16:creationId xmlns:a16="http://schemas.microsoft.com/office/drawing/2014/main" id="{9CC0E012-E27C-7E4D-ACB2-0AA5C59D3C7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9140536-30CB-B148-830E-7C0817A0F38E}"/>
              </a:ext>
            </a:extLst>
          </p:cNvPr>
          <p:cNvSpPr>
            <a:spLocks noGrp="1"/>
          </p:cNvSpPr>
          <p:nvPr>
            <p:ph type="sldNum" sz="quarter" idx="4"/>
          </p:nvPr>
        </p:nvSpPr>
        <p:spPr/>
        <p:txBody>
          <a:bodyPr/>
          <a:lstStyle/>
          <a:p>
            <a:fld id="{4FAB73BC-B049-4115-A692-8D63A059BFB8}" type="slidenum">
              <a:rPr lang="en-US" smtClean="0"/>
              <a:pPr/>
              <a:t>26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AC567B6F-F895-C843-8851-57493CD4B19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m:oMathPara>
                </a14:m>
                <a:endParaRPr lang="en-US" dirty="0"/>
              </a:p>
            </p:txBody>
          </p:sp>
        </mc:Choice>
        <mc:Fallback xmlns="">
          <p:sp>
            <p:nvSpPr>
              <p:cNvPr id="6" name="Title 5">
                <a:extLst>
                  <a:ext uri="{FF2B5EF4-FFF2-40B4-BE49-F238E27FC236}">
                    <a16:creationId xmlns:a16="http://schemas.microsoft.com/office/drawing/2014/main" id="{AC567B6F-F895-C843-8851-57493CD4B199}"/>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5BAC42-34E6-1F40-B7FD-9DA93986B11E}"/>
              </a:ext>
            </a:extLst>
          </p:cNvPr>
          <p:cNvPicPr>
            <a:picLocks noChangeAspect="1"/>
          </p:cNvPicPr>
          <p:nvPr/>
        </p:nvPicPr>
        <p:blipFill rotWithShape="1">
          <a:blip r:embed="rId5">
            <a:extLst>
              <a:ext uri="{28A0092B-C50C-407E-A947-70E740481C1C}">
                <a14:useLocalDpi xmlns:a14="http://schemas.microsoft.com/office/drawing/2010/main" val="0"/>
              </a:ext>
            </a:extLst>
          </a:blip>
          <a:srcRect l="3236" t="4347" r="-3236" b="23912"/>
          <a:stretch/>
        </p:blipFill>
        <p:spPr>
          <a:xfrm>
            <a:off x="2393612" y="2628900"/>
            <a:ext cx="8128481" cy="3836575"/>
          </a:xfrm>
          <a:prstGeom prst="rect">
            <a:avLst/>
          </a:prstGeom>
        </p:spPr>
      </p:pic>
      <p:sp>
        <p:nvSpPr>
          <p:cNvPr id="9" name="TextBox 8">
            <a:extLst>
              <a:ext uri="{FF2B5EF4-FFF2-40B4-BE49-F238E27FC236}">
                <a16:creationId xmlns:a16="http://schemas.microsoft.com/office/drawing/2014/main" id="{E6A10AE7-5E93-9C4D-88CE-CB9D12C6A5C0}"/>
              </a:ext>
            </a:extLst>
          </p:cNvPr>
          <p:cNvSpPr txBox="1"/>
          <p:nvPr/>
        </p:nvSpPr>
        <p:spPr>
          <a:xfrm>
            <a:off x="114300" y="6096143"/>
            <a:ext cx="3449919" cy="369332"/>
          </a:xfrm>
          <a:prstGeom prst="rect">
            <a:avLst/>
          </a:prstGeom>
          <a:noFill/>
        </p:spPr>
        <p:txBody>
          <a:bodyPr wrap="none" rtlCol="0">
            <a:spAutoFit/>
          </a:bodyPr>
          <a:lstStyle/>
          <a:p>
            <a:r>
              <a:rPr lang="en-US" dirty="0"/>
              <a:t>DOI: </a:t>
            </a:r>
            <a:r>
              <a:rPr lang="en-US" u="sng" dirty="0">
                <a:hlinkClick r:id="rId6"/>
              </a:rPr>
              <a:t>10.1103/PhysRevLett.74.2632</a:t>
            </a:r>
            <a:endParaRPr lang="en-US" dirty="0"/>
          </a:p>
        </p:txBody>
      </p:sp>
      <p:cxnSp>
        <p:nvCxnSpPr>
          <p:cNvPr id="11" name="Straight Connector 10">
            <a:extLst>
              <a:ext uri="{FF2B5EF4-FFF2-40B4-BE49-F238E27FC236}">
                <a16:creationId xmlns:a16="http://schemas.microsoft.com/office/drawing/2014/main" id="{844D1362-2AA9-F748-A98E-DDF21C8B4DFC}"/>
              </a:ext>
            </a:extLst>
          </p:cNvPr>
          <p:cNvCxnSpPr/>
          <p:nvPr/>
        </p:nvCxnSpPr>
        <p:spPr>
          <a:xfrm>
            <a:off x="842030" y="4243388"/>
            <a:ext cx="50482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08DC8B-1FA0-E34A-A097-F400DFD11AB8}"/>
              </a:ext>
            </a:extLst>
          </p:cNvPr>
          <p:cNvCxnSpPr/>
          <p:nvPr/>
        </p:nvCxnSpPr>
        <p:spPr>
          <a:xfrm>
            <a:off x="842030" y="4533278"/>
            <a:ext cx="5048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135580-D5FD-B64A-A8D0-7C64C0A9AB5A}"/>
              </a:ext>
            </a:extLst>
          </p:cNvPr>
          <p:cNvSpPr txBox="1"/>
          <p:nvPr/>
        </p:nvSpPr>
        <p:spPr>
          <a:xfrm>
            <a:off x="1382265" y="4033800"/>
            <a:ext cx="1295035" cy="646331"/>
          </a:xfrm>
          <a:prstGeom prst="rect">
            <a:avLst/>
          </a:prstGeom>
          <a:noFill/>
        </p:spPr>
        <p:txBody>
          <a:bodyPr wrap="none" rtlCol="0">
            <a:spAutoFit/>
          </a:bodyPr>
          <a:lstStyle/>
          <a:p>
            <a:r>
              <a:rPr lang="en-US" dirty="0"/>
              <a:t>Background</a:t>
            </a:r>
          </a:p>
          <a:p>
            <a:r>
              <a:rPr lang="en-US" dirty="0"/>
              <a:t>Top quarks</a:t>
            </a:r>
          </a:p>
        </p:txBody>
      </p:sp>
      <p:sp>
        <p:nvSpPr>
          <p:cNvPr id="14" name="Rectangle 13">
            <a:extLst>
              <a:ext uri="{FF2B5EF4-FFF2-40B4-BE49-F238E27FC236}">
                <a16:creationId xmlns:a16="http://schemas.microsoft.com/office/drawing/2014/main" id="{BD0D07C1-4F76-A14A-A997-9A49E708B49F}"/>
              </a:ext>
            </a:extLst>
          </p:cNvPr>
          <p:cNvSpPr/>
          <p:nvPr/>
        </p:nvSpPr>
        <p:spPr>
          <a:xfrm>
            <a:off x="714375" y="4033800"/>
            <a:ext cx="1962925" cy="646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96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9C7A-08B3-2E4F-A647-DE6ABE180995}"/>
              </a:ext>
            </a:extLst>
          </p:cNvPr>
          <p:cNvSpPr>
            <a:spLocks noGrp="1"/>
          </p:cNvSpPr>
          <p:nvPr>
            <p:ph idx="1"/>
          </p:nvPr>
        </p:nvSpPr>
        <p:spPr/>
        <p:txBody>
          <a:bodyPr/>
          <a:lstStyle/>
          <a:p>
            <a:r>
              <a:rPr lang="en-US" dirty="0"/>
              <a:t>Electrons</a:t>
            </a:r>
          </a:p>
          <a:p>
            <a:pPr lvl="1"/>
            <a:r>
              <a:rPr lang="en-US" dirty="0"/>
              <a:t>Look at energy deposits </a:t>
            </a:r>
          </a:p>
          <a:p>
            <a:r>
              <a:rPr lang="en-US" dirty="0"/>
              <a:t>Muons</a:t>
            </a:r>
          </a:p>
          <a:p>
            <a:pPr lvl="1"/>
            <a:r>
              <a:rPr lang="en-US" dirty="0"/>
              <a:t>Tracks matched to energy in muon chambers</a:t>
            </a:r>
          </a:p>
          <a:p>
            <a:r>
              <a:rPr lang="en-US" dirty="0"/>
              <a:t>Tau Decaying Hadronically</a:t>
            </a:r>
          </a:p>
          <a:p>
            <a:pPr lvl="1"/>
            <a:r>
              <a:rPr lang="en-US" dirty="0"/>
              <a:t>Isolated tracks </a:t>
            </a:r>
          </a:p>
          <a:p>
            <a:pPr lvl="1"/>
            <a:r>
              <a:rPr lang="en-US" dirty="0"/>
              <a:t>Neural Network</a:t>
            </a:r>
          </a:p>
        </p:txBody>
      </p:sp>
      <p:sp>
        <p:nvSpPr>
          <p:cNvPr id="3" name="Date Placeholder 2">
            <a:extLst>
              <a:ext uri="{FF2B5EF4-FFF2-40B4-BE49-F238E27FC236}">
                <a16:creationId xmlns:a16="http://schemas.microsoft.com/office/drawing/2014/main" id="{1121B694-B698-8E47-B6ED-E0B908DA475D}"/>
              </a:ext>
            </a:extLst>
          </p:cNvPr>
          <p:cNvSpPr>
            <a:spLocks noGrp="1"/>
          </p:cNvSpPr>
          <p:nvPr>
            <p:ph type="dt" sz="half" idx="2"/>
          </p:nvPr>
        </p:nvSpPr>
        <p:spPr/>
        <p:txBody>
          <a:bodyPr/>
          <a:lstStyle/>
          <a:p>
            <a:fld id="{1C343220-3AF6-0A46-AA02-B9CC91979A58}" type="datetime1">
              <a:rPr lang="en-US" smtClean="0"/>
              <a:t>12/18/19</a:t>
            </a:fld>
            <a:endParaRPr lang="en-US" dirty="0"/>
          </a:p>
        </p:txBody>
      </p:sp>
      <p:sp>
        <p:nvSpPr>
          <p:cNvPr id="4" name="Footer Placeholder 3">
            <a:extLst>
              <a:ext uri="{FF2B5EF4-FFF2-40B4-BE49-F238E27FC236}">
                <a16:creationId xmlns:a16="http://schemas.microsoft.com/office/drawing/2014/main" id="{81AB2DEE-843E-8243-87EA-74A854876E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F5528C7-34F8-A745-A680-ACE86270E63F}"/>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6" name="Title 5">
            <a:extLst>
              <a:ext uri="{FF2B5EF4-FFF2-40B4-BE49-F238E27FC236}">
                <a16:creationId xmlns:a16="http://schemas.microsoft.com/office/drawing/2014/main" id="{6D7A4C3C-1500-7E48-9A64-82FF6BF8A034}"/>
              </a:ext>
            </a:extLst>
          </p:cNvPr>
          <p:cNvSpPr>
            <a:spLocks noGrp="1"/>
          </p:cNvSpPr>
          <p:nvPr>
            <p:ph type="title"/>
          </p:nvPr>
        </p:nvSpPr>
        <p:spPr/>
        <p:txBody>
          <a:bodyPr/>
          <a:lstStyle/>
          <a:p>
            <a:r>
              <a:rPr lang="en-US" dirty="0"/>
              <a:t>Lepton Identification</a:t>
            </a:r>
          </a:p>
        </p:txBody>
      </p:sp>
      <p:pic>
        <p:nvPicPr>
          <p:cNvPr id="8" name="Picture 7">
            <a:extLst>
              <a:ext uri="{FF2B5EF4-FFF2-40B4-BE49-F238E27FC236}">
                <a16:creationId xmlns:a16="http://schemas.microsoft.com/office/drawing/2014/main" id="{ABC0BD72-012B-8843-95DE-67D44BD481F9}"/>
              </a:ext>
            </a:extLst>
          </p:cNvPr>
          <p:cNvPicPr>
            <a:picLocks noChangeAspect="1"/>
          </p:cNvPicPr>
          <p:nvPr/>
        </p:nvPicPr>
        <p:blipFill>
          <a:blip r:embed="rId3"/>
          <a:stretch>
            <a:fillRect/>
          </a:stretch>
        </p:blipFill>
        <p:spPr>
          <a:xfrm>
            <a:off x="7091914" y="2285841"/>
            <a:ext cx="2625016" cy="2441448"/>
          </a:xfrm>
          <a:prstGeom prst="rect">
            <a:avLst/>
          </a:prstGeom>
        </p:spPr>
      </p:pic>
      <p:sp>
        <p:nvSpPr>
          <p:cNvPr id="9" name="Rectangle 8">
            <a:extLst>
              <a:ext uri="{FF2B5EF4-FFF2-40B4-BE49-F238E27FC236}">
                <a16:creationId xmlns:a16="http://schemas.microsoft.com/office/drawing/2014/main" id="{1364CCE7-C596-9E4E-ADFC-08C7CCC8C676}"/>
              </a:ext>
            </a:extLst>
          </p:cNvPr>
          <p:cNvSpPr/>
          <p:nvPr/>
        </p:nvSpPr>
        <p:spPr>
          <a:xfrm rot="728154">
            <a:off x="9371857" y="4277783"/>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D88ED3-DCF8-AF49-9317-956D5125733B}"/>
              </a:ext>
            </a:extLst>
          </p:cNvPr>
          <p:cNvSpPr/>
          <p:nvPr/>
        </p:nvSpPr>
        <p:spPr>
          <a:xfrm rot="728154">
            <a:off x="9612917" y="4466327"/>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16D09A-F356-9B4E-B0C5-AF1F3922C935}"/>
              </a:ext>
            </a:extLst>
          </p:cNvPr>
          <p:cNvSpPr/>
          <p:nvPr/>
        </p:nvSpPr>
        <p:spPr>
          <a:xfrm rot="728154">
            <a:off x="9903477" y="4410345"/>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483FC739-4C10-9641-8C10-90F5C23F9813}"/>
              </a:ext>
            </a:extLst>
          </p:cNvPr>
          <p:cNvSpPr/>
          <p:nvPr/>
        </p:nvSpPr>
        <p:spPr>
          <a:xfrm rot="6987736">
            <a:off x="8594536" y="2092896"/>
            <a:ext cx="2401365" cy="2854772"/>
          </a:xfrm>
          <a:prstGeom prst="arc">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29D7562-7C91-A04C-BF6F-D1A2CC742D4A}"/>
              </a:ext>
            </a:extLst>
          </p:cNvPr>
          <p:cNvSpPr txBox="1"/>
          <p:nvPr/>
        </p:nvSpPr>
        <p:spPr>
          <a:xfrm>
            <a:off x="9413330" y="3795394"/>
            <a:ext cx="858697" cy="369332"/>
          </a:xfrm>
          <a:prstGeom prst="rect">
            <a:avLst/>
          </a:prstGeom>
          <a:noFill/>
        </p:spPr>
        <p:txBody>
          <a:bodyPr wrap="none" rtlCol="0">
            <a:spAutoFit/>
          </a:bodyPr>
          <a:lstStyle/>
          <a:p>
            <a:r>
              <a:rPr lang="en-US" dirty="0"/>
              <a:t>Tracker</a:t>
            </a:r>
          </a:p>
        </p:txBody>
      </p:sp>
      <p:sp>
        <p:nvSpPr>
          <p:cNvPr id="17" name="Oval 16">
            <a:extLst>
              <a:ext uri="{FF2B5EF4-FFF2-40B4-BE49-F238E27FC236}">
                <a16:creationId xmlns:a16="http://schemas.microsoft.com/office/drawing/2014/main" id="{F2EF94E9-9C93-E547-AABF-0E09CE8A37FB}"/>
              </a:ext>
            </a:extLst>
          </p:cNvPr>
          <p:cNvSpPr/>
          <p:nvPr/>
        </p:nvSpPr>
        <p:spPr>
          <a:xfrm>
            <a:off x="8702329" y="5017790"/>
            <a:ext cx="268357" cy="26517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2D8B668A-331A-6A43-8C80-9E8266AE7187}"/>
              </a:ext>
            </a:extLst>
          </p:cNvPr>
          <p:cNvCxnSpPr>
            <a:stCxn id="17" idx="1"/>
            <a:endCxn id="17" idx="5"/>
          </p:cNvCxnSpPr>
          <p:nvPr/>
        </p:nvCxnSpPr>
        <p:spPr>
          <a:xfrm>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8B335A-E8A2-0941-B261-AD2101878C68}"/>
              </a:ext>
            </a:extLst>
          </p:cNvPr>
          <p:cNvCxnSpPr>
            <a:cxnSpLocks/>
            <a:stCxn id="17" idx="3"/>
            <a:endCxn id="17" idx="7"/>
          </p:cNvCxnSpPr>
          <p:nvPr/>
        </p:nvCxnSpPr>
        <p:spPr>
          <a:xfrm flipV="1">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B9D991-4CDC-014E-9A6E-F9BD66292AAE}"/>
              </a:ext>
            </a:extLst>
          </p:cNvPr>
          <p:cNvSpPr txBox="1"/>
          <p:nvPr/>
        </p:nvSpPr>
        <p:spPr>
          <a:xfrm>
            <a:off x="7553966" y="4867951"/>
            <a:ext cx="1065100" cy="646331"/>
          </a:xfrm>
          <a:prstGeom prst="rect">
            <a:avLst/>
          </a:prstGeom>
          <a:noFill/>
        </p:spPr>
        <p:txBody>
          <a:bodyPr wrap="none" rtlCol="0">
            <a:spAutoFit/>
          </a:bodyPr>
          <a:lstStyle/>
          <a:p>
            <a:r>
              <a:rPr lang="en-US" dirty="0"/>
              <a:t>Magnetic</a:t>
            </a:r>
          </a:p>
          <a:p>
            <a:r>
              <a:rPr lang="en-US" dirty="0"/>
              <a:t>Field</a:t>
            </a:r>
          </a:p>
        </p:txBody>
      </p:sp>
      <p:sp>
        <p:nvSpPr>
          <p:cNvPr id="26" name="TextBox 25">
            <a:extLst>
              <a:ext uri="{FF2B5EF4-FFF2-40B4-BE49-F238E27FC236}">
                <a16:creationId xmlns:a16="http://schemas.microsoft.com/office/drawing/2014/main" id="{6886BDA0-4065-5548-A28A-080CD10200F8}"/>
              </a:ext>
            </a:extLst>
          </p:cNvPr>
          <p:cNvSpPr txBox="1"/>
          <p:nvPr/>
        </p:nvSpPr>
        <p:spPr>
          <a:xfrm>
            <a:off x="100013" y="5686425"/>
            <a:ext cx="290464" cy="369332"/>
          </a:xfrm>
          <a:prstGeom prst="rect">
            <a:avLst/>
          </a:prstGeom>
          <a:noFill/>
        </p:spPr>
        <p:txBody>
          <a:bodyPr wrap="none" rtlCol="0">
            <a:spAutoFit/>
          </a:bodyPr>
          <a:lstStyle/>
          <a:p>
            <a:r>
              <a:rPr lang="en-US" dirty="0"/>
              <a:t>  </a:t>
            </a:r>
          </a:p>
        </p:txBody>
      </p:sp>
      <p:graphicFrame>
        <p:nvGraphicFramePr>
          <p:cNvPr id="29" name="Table 28">
            <a:extLst>
              <a:ext uri="{FF2B5EF4-FFF2-40B4-BE49-F238E27FC236}">
                <a16:creationId xmlns:a16="http://schemas.microsoft.com/office/drawing/2014/main" id="{8CD650AA-79A8-1045-B29C-96E5E5D3A11F}"/>
              </a:ext>
            </a:extLst>
          </p:cNvPr>
          <p:cNvGraphicFramePr>
            <a:graphicFrameLocks noGrp="1"/>
          </p:cNvGraphicFramePr>
          <p:nvPr>
            <p:extLst>
              <p:ext uri="{D42A27DB-BD31-4B8C-83A1-F6EECF244321}">
                <p14:modId xmlns:p14="http://schemas.microsoft.com/office/powerpoint/2010/main" val="3366148295"/>
              </p:ext>
            </p:extLst>
          </p:nvPr>
        </p:nvGraphicFramePr>
        <p:xfrm>
          <a:off x="23385" y="5371883"/>
          <a:ext cx="2577287" cy="1135761"/>
        </p:xfrm>
        <a:graphic>
          <a:graphicData uri="http://schemas.openxmlformats.org/drawingml/2006/table">
            <a:tbl>
              <a:tblPr/>
              <a:tblGrid>
                <a:gridCol w="2577287">
                  <a:extLst>
                    <a:ext uri="{9D8B030D-6E8A-4147-A177-3AD203B41FA5}">
                      <a16:colId xmlns:a16="http://schemas.microsoft.com/office/drawing/2014/main" val="826817903"/>
                    </a:ext>
                  </a:extLst>
                </a:gridCol>
              </a:tblGrid>
              <a:tr h="0">
                <a:tc>
                  <a:txBody>
                    <a:bodyPr/>
                    <a:lstStyle/>
                    <a:p>
                      <a:pPr fontAlgn="t"/>
                      <a:r>
                        <a:rPr lang="en-US" sz="1351" b="0" i="0" kern="1200" dirty="0">
                          <a:solidFill>
                            <a:schemeClr val="tx1"/>
                          </a:solidFill>
                          <a:effectLst/>
                          <a:latin typeface="+mn-lt"/>
                          <a:ea typeface="+mn-ea"/>
                          <a:cs typeface="+mn-cs"/>
                        </a:rPr>
                        <a:t>JINST 10 (2015) P06005</a:t>
                      </a:r>
                      <a:endParaRPr lang="en-US" sz="1400" dirty="0">
                        <a:effectLst/>
                      </a:endParaRPr>
                    </a:p>
                    <a:p>
                      <a:pPr fontAlgn="t"/>
                      <a:r>
                        <a:rPr lang="en-US" sz="1400" dirty="0">
                          <a:effectLst/>
                        </a:rPr>
                        <a:t>JINST 13 (2018) P06015</a:t>
                      </a:r>
                    </a:p>
                    <a:p>
                      <a:pPr fontAlgn="t"/>
                      <a:r>
                        <a:rPr lang="en-US" sz="1351" b="0" i="0" kern="1200" dirty="0">
                          <a:solidFill>
                            <a:schemeClr val="tx1"/>
                          </a:solidFill>
                          <a:effectLst/>
                          <a:latin typeface="+mn-lt"/>
                          <a:ea typeface="+mn-ea"/>
                          <a:cs typeface="+mn-cs"/>
                        </a:rPr>
                        <a:t>JINST 13 (2018) P10005</a:t>
                      </a:r>
                      <a:endParaRPr lang="en-US" sz="1400" dirty="0">
                        <a:effectLst/>
                      </a:endParaRPr>
                    </a:p>
                    <a:p>
                      <a:pPr fontAlgn="t"/>
                      <a:r>
                        <a:rPr lang="en-US" sz="1351" b="0" i="0" u="sng" kern="1200" dirty="0">
                          <a:solidFill>
                            <a:schemeClr val="tx1"/>
                          </a:solidFill>
                          <a:effectLst/>
                          <a:latin typeface="+mn-lt"/>
                          <a:ea typeface="+mn-ea"/>
                          <a:cs typeface="+mn-cs"/>
                          <a:hlinkClick r:id="rId4"/>
                        </a:rPr>
                        <a:t>arXiv:1401.8155</a:t>
                      </a:r>
                      <a:endParaRPr lang="en-US" sz="1351" b="0" i="0" u="sng" kern="1200" dirty="0">
                        <a:solidFill>
                          <a:schemeClr val="tx1"/>
                        </a:solidFill>
                        <a:effectLst/>
                        <a:latin typeface="+mn-lt"/>
                        <a:ea typeface="+mn-ea"/>
                        <a:cs typeface="+mn-cs"/>
                      </a:endParaRPr>
                    </a:p>
                    <a:p>
                      <a:pPr fontAlgn="t"/>
                      <a:endParaRPr lang="en-US" sz="1400"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272606292"/>
                  </a:ext>
                </a:extLst>
              </a:tr>
            </a:tbl>
          </a:graphicData>
        </a:graphic>
      </p:graphicFrame>
    </p:spTree>
    <p:extLst>
      <p:ext uri="{BB962C8B-B14F-4D97-AF65-F5344CB8AC3E}">
        <p14:creationId xmlns:p14="http://schemas.microsoft.com/office/powerpoint/2010/main" val="35244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5B19FD7-6BF8-B047-9A03-6D261A762394}"/>
                  </a:ext>
                </a:extLst>
              </p:cNvPr>
              <p:cNvSpPr>
                <a:spLocks noGrp="1"/>
              </p:cNvSpPr>
              <p:nvPr>
                <p:ph idx="1"/>
              </p:nvPr>
            </p:nvSpPr>
            <p:spPr/>
            <p:txBody>
              <a:bodyPr/>
              <a:lstStyle/>
              <a:p>
                <a:r>
                  <a:rPr lang="en-US" dirty="0"/>
                  <a:t>Using data from all of Run 2 (2016/2017/2018) at CMS</a:t>
                </a:r>
              </a:p>
              <a:p>
                <a:pPr lvl="1"/>
                <a:r>
                  <a:rPr lang="en-US" dirty="0"/>
                  <a:t> </a:t>
                </a:r>
                <a14:m>
                  <m:oMath xmlns:m="http://schemas.openxmlformats.org/officeDocument/2006/math">
                    <m:r>
                      <a:rPr lang="en-US" b="0" i="1" smtClean="0">
                        <a:latin typeface="Cambria Math" panose="02040503050406030204" pitchFamily="18" charset="0"/>
                      </a:rPr>
                      <m:t>136.7 </m:t>
                    </m:r>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fb</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≈136.7×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events</a:t>
                </a:r>
              </a:p>
              <a:p>
                <a:pPr lvl="1"/>
                <a:r>
                  <a:rPr lang="en-US" dirty="0"/>
                  <a:t>Each year is unique</a:t>
                </a:r>
              </a:p>
              <a:p>
                <a:pPr lvl="1"/>
                <a:r>
                  <a:rPr lang="en-US" dirty="0"/>
                  <a:t>Combine prediction for backgrounds</a:t>
                </a:r>
              </a:p>
            </p:txBody>
          </p:sp>
        </mc:Choice>
        <mc:Fallback>
          <p:sp>
            <p:nvSpPr>
              <p:cNvPr id="2" name="Content Placeholder 1">
                <a:extLst>
                  <a:ext uri="{FF2B5EF4-FFF2-40B4-BE49-F238E27FC236}">
                    <a16:creationId xmlns:a16="http://schemas.microsoft.com/office/drawing/2014/main" id="{A5B19FD7-6BF8-B047-9A03-6D261A762394}"/>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4873287-5E94-2040-84F4-461ACAB7F447}"/>
              </a:ext>
            </a:extLst>
          </p:cNvPr>
          <p:cNvSpPr>
            <a:spLocks noGrp="1"/>
          </p:cNvSpPr>
          <p:nvPr>
            <p:ph type="dt" sz="half" idx="2"/>
          </p:nvPr>
        </p:nvSpPr>
        <p:spPr/>
        <p:txBody>
          <a:bodyPr/>
          <a:lstStyle/>
          <a:p>
            <a:fld id="{DA77283D-AE23-F14E-AF08-DC5F796C21B9}" type="datetime1">
              <a:rPr lang="en-US" smtClean="0"/>
              <a:t>12/18/19</a:t>
            </a:fld>
            <a:endParaRPr lang="en-US" dirty="0"/>
          </a:p>
        </p:txBody>
      </p:sp>
      <p:sp>
        <p:nvSpPr>
          <p:cNvPr id="4" name="Footer Placeholder 3">
            <a:extLst>
              <a:ext uri="{FF2B5EF4-FFF2-40B4-BE49-F238E27FC236}">
                <a16:creationId xmlns:a16="http://schemas.microsoft.com/office/drawing/2014/main" id="{8095C9C9-F454-6C41-8D5C-7630E3B840B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A2FA3BA-7FD4-604F-8AE1-F57504A1F73F}"/>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6" name="Title 5">
            <a:extLst>
              <a:ext uri="{FF2B5EF4-FFF2-40B4-BE49-F238E27FC236}">
                <a16:creationId xmlns:a16="http://schemas.microsoft.com/office/drawing/2014/main" id="{FAE53BDF-9582-E143-9512-16D68BA272A2}"/>
              </a:ext>
            </a:extLst>
          </p:cNvPr>
          <p:cNvSpPr>
            <a:spLocks noGrp="1"/>
          </p:cNvSpPr>
          <p:nvPr>
            <p:ph type="title"/>
          </p:nvPr>
        </p:nvSpPr>
        <p:spPr/>
        <p:txBody>
          <a:bodyPr/>
          <a:lstStyle/>
          <a:p>
            <a:r>
              <a:rPr lang="en-US" dirty="0"/>
              <a:t>Data Selection</a:t>
            </a:r>
          </a:p>
        </p:txBody>
      </p:sp>
      <p:pic>
        <p:nvPicPr>
          <p:cNvPr id="9" name="Picture 8">
            <a:extLst>
              <a:ext uri="{FF2B5EF4-FFF2-40B4-BE49-F238E27FC236}">
                <a16:creationId xmlns:a16="http://schemas.microsoft.com/office/drawing/2014/main" id="{F55AF364-FB96-5A40-B681-403A348BA023}"/>
              </a:ext>
            </a:extLst>
          </p:cNvPr>
          <p:cNvPicPr>
            <a:picLocks noChangeAspect="1"/>
          </p:cNvPicPr>
          <p:nvPr/>
        </p:nvPicPr>
        <p:blipFill rotWithShape="1">
          <a:blip r:embed="rId4"/>
          <a:srcRect l="11" r="11"/>
          <a:stretch/>
        </p:blipFill>
        <p:spPr>
          <a:xfrm>
            <a:off x="5362246" y="2001042"/>
            <a:ext cx="5772151" cy="4329113"/>
          </a:xfrm>
          <a:prstGeom prst="rect">
            <a:avLst/>
          </a:prstGeom>
        </p:spPr>
      </p:pic>
    </p:spTree>
    <p:extLst>
      <p:ext uri="{BB962C8B-B14F-4D97-AF65-F5344CB8AC3E}">
        <p14:creationId xmlns:p14="http://schemas.microsoft.com/office/powerpoint/2010/main" val="221192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A3066735-1AE6-6D4D-8858-CF6FE9B33E29}" type="datetime1">
              <a:rPr lang="en-US" smtClean="0"/>
              <a:t>12/18/19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Classifying Interesting Regions</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3"/>
          <a:stretch>
            <a:fillRect/>
          </a:stretch>
        </p:blipFill>
        <p:spPr>
          <a:xfrm>
            <a:off x="6013749" y="887895"/>
            <a:ext cx="5872667" cy="5687568"/>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a:cxnSpLocks/>
          </p:cNvCxnSpPr>
          <p:nvPr/>
        </p:nvCxnSpPr>
        <p:spPr>
          <a:xfrm flipV="1">
            <a:off x="8889371" y="2886075"/>
            <a:ext cx="0" cy="307443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4F3DCF1-0E6C-6F49-B0E3-5BBC0743B9AB}"/>
              </a:ext>
            </a:extLst>
          </p:cNvPr>
          <p:cNvSpPr/>
          <p:nvPr/>
        </p:nvSpPr>
        <p:spPr>
          <a:xfrm>
            <a:off x="10529888" y="6098457"/>
            <a:ext cx="350088"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1F4869E-1BDC-9048-9B83-D5EF13B3AE45}"/>
                  </a:ext>
                </a:extLst>
              </p:cNvPr>
              <p:cNvSpPr txBox="1"/>
              <p:nvPr/>
            </p:nvSpPr>
            <p:spPr>
              <a:xfrm>
                <a:off x="9215571" y="6026355"/>
                <a:ext cx="1721177" cy="405688"/>
              </a:xfrm>
              <a:prstGeom prst="rect">
                <a:avLst/>
              </a:prstGeom>
              <a:noFill/>
            </p:spPr>
            <p:txBody>
              <a:bodyPr wrap="none" rtlCol="0">
                <a:spAutoFit/>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p:txBody>
          </p:sp>
        </mc:Choice>
        <mc:Fallback>
          <p:sp>
            <p:nvSpPr>
              <p:cNvPr id="16" name="TextBox 15">
                <a:extLst>
                  <a:ext uri="{FF2B5EF4-FFF2-40B4-BE49-F238E27FC236}">
                    <a16:creationId xmlns:a16="http://schemas.microsoft.com/office/drawing/2014/main" id="{71F4869E-1BDC-9048-9B83-D5EF13B3AE45}"/>
                  </a:ext>
                </a:extLst>
              </p:cNvPr>
              <p:cNvSpPr txBox="1">
                <a:spLocks noRot="1" noChangeAspect="1" noMove="1" noResize="1" noEditPoints="1" noAdjustHandles="1" noChangeArrowheads="1" noChangeShapeType="1" noTextEdit="1"/>
              </p:cNvSpPr>
              <p:nvPr/>
            </p:nvSpPr>
            <p:spPr>
              <a:xfrm>
                <a:off x="9215571" y="6026355"/>
                <a:ext cx="1721177" cy="405688"/>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1">
                <a:extLst>
                  <a:ext uri="{FF2B5EF4-FFF2-40B4-BE49-F238E27FC236}">
                    <a16:creationId xmlns:a16="http://schemas.microsoft.com/office/drawing/2014/main" id="{814424B4-E8E2-3E41-8771-A861C2C181F4}"/>
                  </a:ext>
                </a:extLst>
              </p:cNvPr>
              <p:cNvSpPr>
                <a:spLocks noGrp="1"/>
              </p:cNvSpPr>
              <p:nvPr>
                <p:ph idx="1"/>
              </p:nvPr>
            </p:nvSpPr>
            <p:spPr>
              <a:xfrm>
                <a:off x="348342" y="1229480"/>
                <a:ext cx="5608635" cy="5235995"/>
              </a:xfrm>
            </p:spPr>
            <p:txBody>
              <a:bodyPr/>
              <a:lstStyle/>
              <a:p>
                <a:r>
                  <a:rPr lang="en-US" dirty="0"/>
                  <a:t>Categorize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𝑇</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e>
                    </m:d>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𝑇</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𝑏</m:t>
                        </m:r>
                        <m:r>
                          <a:rPr lang="en-US" sz="2000" i="1">
                            <a:latin typeface="Cambria Math" panose="02040503050406030204" pitchFamily="18" charset="0"/>
                            <a:ea typeface="Cambria Math" panose="02040503050406030204" pitchFamily="18" charset="0"/>
                          </a:rPr>
                          <m:t>)(1−</m:t>
                        </m:r>
                        <m:r>
                          <m:rPr>
                            <m:sty m:val="p"/>
                          </m:rPr>
                          <a:rPr lang="en-US" sz="2000">
                            <a:latin typeface="Cambria Math" panose="02040503050406030204" pitchFamily="18" charset="0"/>
                            <a:ea typeface="Cambria Math" panose="02040503050406030204" pitchFamily="18" charset="0"/>
                          </a:rPr>
                          <m:t>cos</m:t>
                        </m:r>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Δ</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𝑇</m:t>
                                </m:r>
                              </m:sub>
                              <m:sup>
                                <m:r>
                                  <a:rPr lang="en-US" sz="2000" i="1">
                                    <a:latin typeface="Cambria Math" panose="02040503050406030204" pitchFamily="18" charset="0"/>
                                    <a:ea typeface="Cambria Math" panose="02040503050406030204" pitchFamily="18" charset="0"/>
                                  </a:rPr>
                                  <m:t>𝑚𝑖𝑠𝑠</m:t>
                                </m:r>
                              </m:sup>
                            </m:sSub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𝑏</m:t>
                                </m:r>
                              </m:sub>
                            </m:sSub>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m:t>
                        </m:r>
                      </m:e>
                    </m:rad>
                  </m:oMath>
                </a14:m>
                <a:endParaRPr lang="en-US" sz="2000" dirty="0"/>
              </a:p>
              <a:p>
                <a:pPr lvl="1"/>
                <a:endParaRPr lang="en-US" dirty="0"/>
              </a:p>
              <a:p>
                <a:endParaRPr lang="en-US" dirty="0"/>
              </a:p>
              <a:p>
                <a:r>
                  <a:rPr lang="en-US" dirty="0"/>
                  <a:t>Low Mass Region</a:t>
                </a:r>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&lt;175</m:t>
                    </m:r>
                  </m:oMath>
                </a14:m>
                <a:r>
                  <a:rPr lang="en-US" dirty="0"/>
                  <a:t> GeV</a:t>
                </a:r>
              </a:p>
              <a:p>
                <a:r>
                  <a:rPr lang="en-US" dirty="0"/>
                  <a:t>High Mass Region</a:t>
                </a:r>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&gt;175</m:t>
                    </m:r>
                  </m:oMath>
                </a14:m>
                <a:r>
                  <a:rPr lang="en-US" dirty="0"/>
                  <a:t> GeV</a:t>
                </a:r>
              </a:p>
              <a:p>
                <a:endParaRPr lang="en-US" dirty="0"/>
              </a:p>
            </p:txBody>
          </p:sp>
        </mc:Choice>
        <mc:Fallback>
          <p:sp>
            <p:nvSpPr>
              <p:cNvPr id="17" name="Content Placeholder 1">
                <a:extLst>
                  <a:ext uri="{FF2B5EF4-FFF2-40B4-BE49-F238E27FC236}">
                    <a16:creationId xmlns:a16="http://schemas.microsoft.com/office/drawing/2014/main" id="{814424B4-E8E2-3E41-8771-A861C2C181F4}"/>
                  </a:ext>
                </a:extLst>
              </p:cNvPr>
              <p:cNvSpPr>
                <a:spLocks noGrp="1" noRot="1" noChangeAspect="1" noMove="1" noResize="1" noEditPoints="1" noAdjustHandles="1" noChangeArrowheads="1" noChangeShapeType="1" noTextEdit="1"/>
              </p:cNvSpPr>
              <p:nvPr>
                <p:ph idx="1"/>
              </p:nvPr>
            </p:nvSpPr>
            <p:spPr>
              <a:xfrm>
                <a:off x="348342" y="1229480"/>
                <a:ext cx="5608635" cy="5235995"/>
              </a:xfrm>
              <a:blipFill>
                <a:blip r:embed="rId5"/>
                <a:stretch>
                  <a:fillRect l="-2257" t="-1211"/>
                </a:stretch>
              </a:blipFill>
            </p:spPr>
            <p:txBody>
              <a:bodyPr/>
              <a:lstStyle/>
              <a:p>
                <a:r>
                  <a:rPr lang="en-US">
                    <a:noFill/>
                  </a:rPr>
                  <a:t> </a:t>
                </a:r>
              </a:p>
            </p:txBody>
          </p:sp>
        </mc:Fallback>
      </mc:AlternateContent>
    </p:spTree>
    <p:extLst>
      <p:ext uri="{BB962C8B-B14F-4D97-AF65-F5344CB8AC3E}">
        <p14:creationId xmlns:p14="http://schemas.microsoft.com/office/powerpoint/2010/main" val="264896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87F08F-4CFD-904D-BD73-54EF650070B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C26532A0-7F81-524C-A314-0FBA338A4168}"/>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itle 5">
            <a:extLst>
              <a:ext uri="{FF2B5EF4-FFF2-40B4-BE49-F238E27FC236}">
                <a16:creationId xmlns:a16="http://schemas.microsoft.com/office/drawing/2014/main" id="{3F4550B6-D215-AB47-A256-6C61CCF55DE8}"/>
              </a:ext>
            </a:extLst>
          </p:cNvPr>
          <p:cNvSpPr>
            <a:spLocks noGrp="1"/>
          </p:cNvSpPr>
          <p:nvPr>
            <p:ph type="title"/>
          </p:nvPr>
        </p:nvSpPr>
        <p:spPr/>
        <p:txBody>
          <a:bodyPr/>
          <a:lstStyle/>
          <a:p>
            <a:r>
              <a:rPr lang="en-US" dirty="0"/>
              <a:t>Standard Model</a:t>
            </a:r>
          </a:p>
        </p:txBody>
      </p:sp>
      <p:pic>
        <p:nvPicPr>
          <p:cNvPr id="10" name="Picture 9">
            <a:extLst>
              <a:ext uri="{FF2B5EF4-FFF2-40B4-BE49-F238E27FC236}">
                <a16:creationId xmlns:a16="http://schemas.microsoft.com/office/drawing/2014/main" id="{109F403B-AAD2-F345-ADF8-9E2C51EEDC55}"/>
              </a:ext>
            </a:extLst>
          </p:cNvPr>
          <p:cNvPicPr>
            <a:picLocks noChangeAspect="1"/>
          </p:cNvPicPr>
          <p:nvPr/>
        </p:nvPicPr>
        <p:blipFill>
          <a:blip r:embed="rId3"/>
          <a:stretch>
            <a:fillRect/>
          </a:stretch>
        </p:blipFill>
        <p:spPr>
          <a:xfrm>
            <a:off x="2677300" y="1024195"/>
            <a:ext cx="7114404" cy="5345966"/>
          </a:xfrm>
          <a:prstGeom prst="rect">
            <a:avLst/>
          </a:prstGeom>
        </p:spPr>
      </p:pic>
      <p:sp>
        <p:nvSpPr>
          <p:cNvPr id="8" name="Date Placeholder 2">
            <a:extLst>
              <a:ext uri="{FF2B5EF4-FFF2-40B4-BE49-F238E27FC236}">
                <a16:creationId xmlns:a16="http://schemas.microsoft.com/office/drawing/2014/main" id="{6F6126EE-DBE7-1945-B24E-7BFBA9DA1346}"/>
              </a:ext>
            </a:extLst>
          </p:cNvPr>
          <p:cNvSpPr>
            <a:spLocks noGrp="1"/>
          </p:cNvSpPr>
          <p:nvPr>
            <p:ph type="dt" sz="half" idx="2"/>
          </p:nvPr>
        </p:nvSpPr>
        <p:spPr>
          <a:xfrm>
            <a:off x="0" y="6492881"/>
            <a:ext cx="1564163" cy="365125"/>
          </a:xfrm>
        </p:spPr>
        <p:txBody>
          <a:bodyPr/>
          <a:lstStyle/>
          <a:p>
            <a:fld id="{E69BDE0A-5374-D14C-B558-480D192FA8B6}" type="datetime1">
              <a:rPr lang="en-US" smtClean="0"/>
              <a:t>12/18/19</a:t>
            </a:fld>
            <a:endParaRPr lang="en-US" dirty="0"/>
          </a:p>
        </p:txBody>
      </p:sp>
    </p:spTree>
    <p:extLst>
      <p:ext uri="{BB962C8B-B14F-4D97-AF65-F5344CB8AC3E}">
        <p14:creationId xmlns:p14="http://schemas.microsoft.com/office/powerpoint/2010/main" val="100537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958CBD2-5E90-4F4F-AA8C-3B1F7E583ABE}"/>
              </a:ext>
            </a:extLst>
          </p:cNvPr>
          <p:cNvPicPr>
            <a:picLocks noChangeAspect="1"/>
          </p:cNvPicPr>
          <p:nvPr/>
        </p:nvPicPr>
        <p:blipFill>
          <a:blip r:embed="rId3"/>
          <a:stretch>
            <a:fillRect/>
          </a:stretch>
        </p:blipFill>
        <p:spPr>
          <a:xfrm>
            <a:off x="7151291" y="1440926"/>
            <a:ext cx="3257008" cy="2028957"/>
          </a:xfrm>
          <a:prstGeom prst="rect">
            <a:avLst/>
          </a:prstGeom>
        </p:spPr>
      </p:pic>
      <p:pic>
        <p:nvPicPr>
          <p:cNvPr id="9" name="Picture 8">
            <a:extLst>
              <a:ext uri="{FF2B5EF4-FFF2-40B4-BE49-F238E27FC236}">
                <a16:creationId xmlns:a16="http://schemas.microsoft.com/office/drawing/2014/main" id="{0E1A0A4F-9C85-F242-8892-548EEF1A31B5}"/>
              </a:ext>
            </a:extLst>
          </p:cNvPr>
          <p:cNvPicPr>
            <a:picLocks noChangeAspect="1"/>
          </p:cNvPicPr>
          <p:nvPr/>
        </p:nvPicPr>
        <p:blipFill>
          <a:blip r:embed="rId4"/>
          <a:stretch>
            <a:fillRect/>
          </a:stretch>
        </p:blipFill>
        <p:spPr>
          <a:xfrm>
            <a:off x="4139812" y="3161523"/>
            <a:ext cx="6740164" cy="3370082"/>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EEF4149-2AE6-EB46-BD94-380F8CBD4B8B}"/>
                  </a:ext>
                </a:extLst>
              </p:cNvPr>
              <p:cNvSpPr>
                <a:spLocks noGrp="1"/>
              </p:cNvSpPr>
              <p:nvPr>
                <p:ph idx="1"/>
              </p:nvPr>
            </p:nvSpPr>
            <p:spPr/>
            <p:txBody>
              <a:bodyPr>
                <a:normAutofit lnSpcReduction="10000"/>
              </a:bodyPr>
              <a:lstStyle/>
              <a:p>
                <a:r>
                  <a:rPr lang="en-US" dirty="0"/>
                  <a:t>Looking in low and high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regions</a:t>
                </a:r>
              </a:p>
              <a:p>
                <a:pPr lvl="1"/>
                <a:r>
                  <a:rPr lang="en-US" dirty="0"/>
                  <a:t>Top Squark: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e>
                        </m:acc>
                      </m:sub>
                    </m:sSub>
                  </m:oMath>
                </a14:m>
                <a:endParaRPr lang="en-US" dirty="0"/>
              </a:p>
              <a:p>
                <a:r>
                  <a:rPr lang="en-US" dirty="0"/>
                  <a:t>Search Regions</a:t>
                </a:r>
              </a:p>
              <a:p>
                <a:pPr lvl="1"/>
                <a:r>
                  <a:rPr lang="en-US" dirty="0">
                    <a:solidFill>
                      <a:schemeClr val="tx1"/>
                    </a:solidFill>
                  </a:rPr>
                  <a:t>183 Search regions → 53 low + 130 high</a:t>
                </a:r>
                <a:endParaRPr lang="en-US" dirty="0"/>
              </a:p>
              <a:p>
                <a:pPr lvl="1"/>
                <a:r>
                  <a:rPr lang="en-US" dirty="0">
                    <a:solidFill>
                      <a:srgbClr val="FF0000"/>
                    </a:solidFill>
                  </a:rPr>
                  <a:t>Low </a:t>
                </a:r>
                <a14:m>
                  <m:oMath xmlns:m="http://schemas.openxmlformats.org/officeDocument/2006/math">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𝑚</m:t>
                    </m:r>
                  </m:oMath>
                </a14:m>
                <a:endParaRPr lang="en-US" dirty="0">
                  <a:solidFill>
                    <a:srgbClr val="FF0000"/>
                  </a:solidFill>
                </a:endParaRPr>
              </a:p>
              <a:p>
                <a:pPr lvl="1"/>
                <a:r>
                  <a:rPr lang="en-US" dirty="0">
                    <a:solidFill>
                      <a:srgbClr val="0070C0"/>
                    </a:solidFill>
                  </a:rPr>
                  <a:t>High </a:t>
                </a:r>
                <a14:m>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𝑚</m:t>
                    </m:r>
                  </m:oMath>
                </a14:m>
                <a:endParaRPr lang="en-US" dirty="0">
                  <a:solidFill>
                    <a:srgbClr val="0070C0"/>
                  </a:solidFill>
                </a:endParaRPr>
              </a:p>
              <a:p>
                <a:pPr lvl="1"/>
                <a:endParaRPr lang="en-US" dirty="0">
                  <a:solidFill>
                    <a:srgbClr val="0070C0"/>
                  </a:solidFill>
                </a:endParaRPr>
              </a:p>
              <a:p>
                <a:r>
                  <a:rPr lang="en-US" dirty="0">
                    <a:solidFill>
                      <a:schemeClr val="tx1"/>
                    </a:solidFill>
                  </a:rPr>
                  <a:t>Backgrounds</a:t>
                </a:r>
              </a:p>
              <a:p>
                <a:pPr lvl="1"/>
                <a:r>
                  <a:rPr lang="en-US" dirty="0">
                    <a:solidFill>
                      <a:schemeClr val="tx1"/>
                    </a:solidFill>
                  </a:rPr>
                  <a:t>Lost Lepton</a:t>
                </a:r>
              </a:p>
              <a:p>
                <a:pPr lvl="1"/>
                <a:r>
                  <a:rPr lang="en-US" dirty="0">
                    <a:solidFill>
                      <a:schemeClr val="tx1"/>
                    </a:solidFill>
                  </a:rPr>
                  <a:t>QCD Multi-jets</a:t>
                </a:r>
              </a:p>
              <a:p>
                <a:pPr lvl="1"/>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𝜈</m:t>
                        </m:r>
                      </m:e>
                    </m:acc>
                  </m:oMath>
                </a14:m>
                <a:endParaRPr lang="en-US" dirty="0">
                  <a:solidFill>
                    <a:schemeClr val="tx1"/>
                  </a:solidFill>
                </a:endParaRPr>
              </a:p>
              <a:p>
                <a:pPr lvl="1"/>
                <a14:m>
                  <m:oMath xmlns:m="http://schemas.openxmlformats.org/officeDocument/2006/math">
                    <m:r>
                      <a:rPr lang="en-US" b="0" i="1" smtClean="0">
                        <a:solidFill>
                          <a:schemeClr val="tx1"/>
                        </a:solidFill>
                        <a:latin typeface="Cambria Math" panose="02040503050406030204" pitchFamily="18" charset="0"/>
                      </a:rPr>
                      <m:t>𝑡𝑡𝑍</m:t>
                    </m:r>
                  </m:oMath>
                </a14:m>
                <a:endParaRPr lang="en-US" dirty="0">
                  <a:solidFill>
                    <a:schemeClr val="tx1"/>
                  </a:solidFill>
                </a:endParaRPr>
              </a:p>
              <a:p>
                <a:pPr lvl="1"/>
                <a:r>
                  <a:rPr lang="en-US" dirty="0">
                    <a:solidFill>
                      <a:schemeClr val="tx1"/>
                    </a:solidFill>
                  </a:rPr>
                  <a:t>Rare</a:t>
                </a:r>
              </a:p>
            </p:txBody>
          </p:sp>
        </mc:Choice>
        <mc:Fallback>
          <p:sp>
            <p:nvSpPr>
              <p:cNvPr id="2" name="Content Placeholder 1">
                <a:extLst>
                  <a:ext uri="{FF2B5EF4-FFF2-40B4-BE49-F238E27FC236}">
                    <a16:creationId xmlns:a16="http://schemas.microsoft.com/office/drawing/2014/main" id="{1EEF4149-2AE6-EB46-BD94-380F8CBD4B8B}"/>
                  </a:ext>
                </a:extLst>
              </p:cNvPr>
              <p:cNvSpPr>
                <a:spLocks noGrp="1" noRot="1" noChangeAspect="1" noMove="1" noResize="1" noEditPoints="1" noAdjustHandles="1" noChangeArrowheads="1" noChangeShapeType="1" noTextEdit="1"/>
              </p:cNvSpPr>
              <p:nvPr>
                <p:ph idx="1"/>
              </p:nvPr>
            </p:nvSpPr>
            <p:spPr>
              <a:blipFill>
                <a:blip r:embed="rId5"/>
                <a:stretch>
                  <a:fillRect l="-1101" t="-2663" b="-2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79FD1CF-52B0-FD40-9DDE-5D3929DEED1F}"/>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A0B830A2-F32C-9542-9E2D-AA675E52A29E}"/>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6" name="Title 5">
            <a:extLst>
              <a:ext uri="{FF2B5EF4-FFF2-40B4-BE49-F238E27FC236}">
                <a16:creationId xmlns:a16="http://schemas.microsoft.com/office/drawing/2014/main" id="{0BAFC15A-AC44-9747-90D6-45AE684A2004}"/>
              </a:ext>
            </a:extLst>
          </p:cNvPr>
          <p:cNvSpPr>
            <a:spLocks noGrp="1"/>
          </p:cNvSpPr>
          <p:nvPr>
            <p:ph type="title"/>
          </p:nvPr>
        </p:nvSpPr>
        <p:spPr/>
        <p:txBody>
          <a:bodyPr/>
          <a:lstStyle/>
          <a:p>
            <a:r>
              <a:rPr lang="en-US" dirty="0"/>
              <a:t>Targeted Search Regions</a:t>
            </a:r>
          </a:p>
        </p:txBody>
      </p:sp>
      <p:sp>
        <p:nvSpPr>
          <p:cNvPr id="11" name="Parallelogram 10">
            <a:extLst>
              <a:ext uri="{FF2B5EF4-FFF2-40B4-BE49-F238E27FC236}">
                <a16:creationId xmlns:a16="http://schemas.microsoft.com/office/drawing/2014/main" id="{606F6283-9532-1043-B1E5-30D902C7E16F}"/>
              </a:ext>
            </a:extLst>
          </p:cNvPr>
          <p:cNvSpPr/>
          <p:nvPr/>
        </p:nvSpPr>
        <p:spPr>
          <a:xfrm>
            <a:off x="4713117" y="3630514"/>
            <a:ext cx="3615825" cy="2517067"/>
          </a:xfrm>
          <a:prstGeom prst="parallelogram">
            <a:avLst>
              <a:gd name="adj" fmla="val 100411"/>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ED6C1CFA-9463-7844-8EB7-19C910DF924E}"/>
              </a:ext>
            </a:extLst>
          </p:cNvPr>
          <p:cNvSpPr/>
          <p:nvPr/>
        </p:nvSpPr>
        <p:spPr>
          <a:xfrm rot="16200000">
            <a:off x="5833887" y="3644964"/>
            <a:ext cx="2469895" cy="2520219"/>
          </a:xfrm>
          <a:prstGeom prst="rtTriangle">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C0EA28-E9F6-C241-B33B-3042803592BB}"/>
              </a:ext>
            </a:extLst>
          </p:cNvPr>
          <p:cNvSpPr/>
          <p:nvPr/>
        </p:nvSpPr>
        <p:spPr>
          <a:xfrm>
            <a:off x="8328943" y="3630514"/>
            <a:ext cx="2079356" cy="250950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C220CCF4-F48B-054F-AF5F-9767F69C5337}"/>
              </a:ext>
            </a:extLst>
          </p:cNvPr>
          <p:cNvSpPr/>
          <p:nvPr/>
        </p:nvSpPr>
        <p:spPr>
          <a:xfrm>
            <a:off x="8551019" y="3161523"/>
            <a:ext cx="1554273" cy="267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2">
            <a:extLst>
              <a:ext uri="{FF2B5EF4-FFF2-40B4-BE49-F238E27FC236}">
                <a16:creationId xmlns:a16="http://schemas.microsoft.com/office/drawing/2014/main" id="{BBE5EBFD-CA1C-C540-A715-AB2490751332}"/>
              </a:ext>
            </a:extLst>
          </p:cNvPr>
          <p:cNvSpPr>
            <a:spLocks noGrp="1"/>
          </p:cNvSpPr>
          <p:nvPr>
            <p:ph type="dt" sz="half" idx="2"/>
          </p:nvPr>
        </p:nvSpPr>
        <p:spPr>
          <a:xfrm>
            <a:off x="0" y="6492881"/>
            <a:ext cx="1564163" cy="365125"/>
          </a:xfrm>
        </p:spPr>
        <p:txBody>
          <a:bodyPr/>
          <a:lstStyle/>
          <a:p>
            <a:fld id="{B4128A18-07B1-6A47-825D-D5817F5FD660}" type="datetime1">
              <a:rPr lang="en-US" smtClean="0"/>
              <a:t>12/18/19</a:t>
            </a:fld>
            <a:endParaRPr lang="en-US" dirty="0"/>
          </a:p>
        </p:txBody>
      </p:sp>
      <p:sp>
        <p:nvSpPr>
          <p:cNvPr id="19" name="Right Triangle 18">
            <a:extLst>
              <a:ext uri="{FF2B5EF4-FFF2-40B4-BE49-F238E27FC236}">
                <a16:creationId xmlns:a16="http://schemas.microsoft.com/office/drawing/2014/main" id="{42E5AF60-F48F-2A4C-A6EF-D1F31337D383}"/>
              </a:ext>
            </a:extLst>
          </p:cNvPr>
          <p:cNvSpPr/>
          <p:nvPr/>
        </p:nvSpPr>
        <p:spPr>
          <a:xfrm rot="5400000">
            <a:off x="4718334" y="3599030"/>
            <a:ext cx="2561768" cy="25202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09FE1C9-4DB6-1347-92D1-8976BFE1DF77}"/>
                  </a:ext>
                </a:extLst>
              </p:cNvPr>
              <p:cNvSpPr txBox="1"/>
              <p:nvPr/>
            </p:nvSpPr>
            <p:spPr>
              <a:xfrm>
                <a:off x="4838214" y="4099000"/>
                <a:ext cx="1254143" cy="367802"/>
              </a:xfrm>
              <a:prstGeom prst="rect">
                <a:avLst/>
              </a:prstGeom>
              <a:noFill/>
            </p:spPr>
            <p:txBody>
              <a:bodyPr wrap="none" rtlCol="0">
                <a:no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sub>
                      </m:sSub>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sSubSup>
                                <m:sSubSupPr>
                                  <m:ctrlPr>
                                    <a:rPr lang="en-US" sz="2000" i="1">
                                      <a:latin typeface="Cambria Math" panose="02040503050406030204" pitchFamily="18" charset="0"/>
                                    </a:rPr>
                                  </m:ctrlPr>
                                </m:sSubSupPr>
                                <m:e>
                                  <m:r>
                                    <a:rPr lang="en-US" sz="2000" i="1">
                                      <a:latin typeface="Cambria Math" panose="02040503050406030204" pitchFamily="18" charset="0"/>
                                    </a:rPr>
                                    <m:t>𝜒</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acc>
                        </m:sub>
                      </m:sSub>
                    </m:oMath>
                  </m:oMathPara>
                </a14:m>
                <a:endParaRPr lang="en-US" sz="2000" dirty="0"/>
              </a:p>
            </p:txBody>
          </p:sp>
        </mc:Choice>
        <mc:Fallback>
          <p:sp>
            <p:nvSpPr>
              <p:cNvPr id="17" name="TextBox 16">
                <a:extLst>
                  <a:ext uri="{FF2B5EF4-FFF2-40B4-BE49-F238E27FC236}">
                    <a16:creationId xmlns:a16="http://schemas.microsoft.com/office/drawing/2014/main" id="{409FE1C9-4DB6-1347-92D1-8976BFE1DF77}"/>
                  </a:ext>
                </a:extLst>
              </p:cNvPr>
              <p:cNvSpPr txBox="1">
                <a:spLocks noRot="1" noChangeAspect="1" noMove="1" noResize="1" noEditPoints="1" noAdjustHandles="1" noChangeArrowheads="1" noChangeShapeType="1" noTextEdit="1"/>
              </p:cNvSpPr>
              <p:nvPr/>
            </p:nvSpPr>
            <p:spPr>
              <a:xfrm>
                <a:off x="4838214" y="4099000"/>
                <a:ext cx="1254143" cy="367802"/>
              </a:xfrm>
              <a:prstGeom prst="rect">
                <a:avLst/>
              </a:prstGeom>
              <a:blipFill>
                <a:blip r:embed="rId6"/>
                <a:stretch>
                  <a:fillRect b="-3333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4C71C3E-BFEB-1140-A4FB-D39B8E150BC5}"/>
              </a:ext>
            </a:extLst>
          </p:cNvPr>
          <p:cNvSpPr txBox="1"/>
          <p:nvPr/>
        </p:nvSpPr>
        <p:spPr>
          <a:xfrm>
            <a:off x="6905296" y="1071594"/>
            <a:ext cx="2938394"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28" name="Rounded Rectangle 27">
            <a:extLst>
              <a:ext uri="{FF2B5EF4-FFF2-40B4-BE49-F238E27FC236}">
                <a16:creationId xmlns:a16="http://schemas.microsoft.com/office/drawing/2014/main" id="{4B85CDBF-A142-2044-BA19-195B481672B4}"/>
              </a:ext>
            </a:extLst>
          </p:cNvPr>
          <p:cNvSpPr/>
          <p:nvPr/>
        </p:nvSpPr>
        <p:spPr>
          <a:xfrm>
            <a:off x="7002618" y="1452194"/>
            <a:ext cx="3596017" cy="19755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05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r="-323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537E3CCB-F78F-524B-9DA8-55451E6BB8A6}" type="datetime1">
              <a:rPr lang="en-US" smtClean="0"/>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31</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85933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32</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mc:Choice xmlns:a14="http://schemas.microsoft.com/office/drawing/2010/main"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Tree>
    <p:extLst>
      <p:ext uri="{BB962C8B-B14F-4D97-AF65-F5344CB8AC3E}">
        <p14:creationId xmlns:p14="http://schemas.microsoft.com/office/powerpoint/2010/main" val="363562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mc:Choice xmlns:a14="http://schemas.microsoft.com/office/drawing/2010/main"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141EFA0B-3A89-EA4D-8D17-66FFF3AD374F}"/>
              </a:ext>
            </a:extLst>
          </p:cNvPr>
          <p:cNvSpPr/>
          <p:nvPr/>
        </p:nvSpPr>
        <p:spPr>
          <a:xfrm>
            <a:off x="10879975" y="3159607"/>
            <a:ext cx="831155" cy="81890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TextBox 18">
            <a:extLst>
              <a:ext uri="{FF2B5EF4-FFF2-40B4-BE49-F238E27FC236}">
                <a16:creationId xmlns:a16="http://schemas.microsoft.com/office/drawing/2014/main" id="{11E9AA05-6B57-1549-ADB3-261B2936035A}"/>
              </a:ext>
            </a:extLst>
          </p:cNvPr>
          <p:cNvSpPr txBox="1"/>
          <p:nvPr/>
        </p:nvSpPr>
        <p:spPr>
          <a:xfrm>
            <a:off x="9840102" y="3620720"/>
            <a:ext cx="1052339" cy="830997"/>
          </a:xfrm>
          <a:prstGeom prst="rect">
            <a:avLst/>
          </a:prstGeom>
          <a:noFill/>
        </p:spPr>
        <p:txBody>
          <a:bodyPr wrap="none" rtlCol="0">
            <a:spAutoFit/>
          </a:bodyPr>
          <a:lstStyle/>
          <a:p>
            <a:r>
              <a:rPr lang="en-US" sz="2400" dirty="0">
                <a:solidFill>
                  <a:srgbClr val="7030A0"/>
                </a:solidFill>
              </a:rPr>
              <a:t>Lost </a:t>
            </a:r>
          </a:p>
          <a:p>
            <a:r>
              <a:rPr lang="en-US" sz="2400" dirty="0">
                <a:solidFill>
                  <a:srgbClr val="7030A0"/>
                </a:solidFill>
              </a:rPr>
              <a:t>Lepton</a:t>
            </a:r>
          </a:p>
        </p:txBody>
      </p:sp>
    </p:spTree>
    <p:extLst>
      <p:ext uri="{BB962C8B-B14F-4D97-AF65-F5344CB8AC3E}">
        <p14:creationId xmlns:p14="http://schemas.microsoft.com/office/powerpoint/2010/main" val="772842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34</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mc:Choice xmlns:a14="http://schemas.microsoft.com/office/drawing/2010/main"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141EFA0B-3A89-EA4D-8D17-66FFF3AD374F}"/>
              </a:ext>
            </a:extLst>
          </p:cNvPr>
          <p:cNvSpPr/>
          <p:nvPr/>
        </p:nvSpPr>
        <p:spPr>
          <a:xfrm>
            <a:off x="10879975" y="3159607"/>
            <a:ext cx="831155" cy="81890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TextBox 18">
            <a:extLst>
              <a:ext uri="{FF2B5EF4-FFF2-40B4-BE49-F238E27FC236}">
                <a16:creationId xmlns:a16="http://schemas.microsoft.com/office/drawing/2014/main" id="{11E9AA05-6B57-1549-ADB3-261B2936035A}"/>
              </a:ext>
            </a:extLst>
          </p:cNvPr>
          <p:cNvSpPr txBox="1"/>
          <p:nvPr/>
        </p:nvSpPr>
        <p:spPr>
          <a:xfrm>
            <a:off x="9840102" y="3620720"/>
            <a:ext cx="1052339" cy="830997"/>
          </a:xfrm>
          <a:prstGeom prst="rect">
            <a:avLst/>
          </a:prstGeom>
          <a:noFill/>
        </p:spPr>
        <p:txBody>
          <a:bodyPr wrap="none" rtlCol="0">
            <a:spAutoFit/>
          </a:bodyPr>
          <a:lstStyle/>
          <a:p>
            <a:r>
              <a:rPr lang="en-US" sz="2400" dirty="0">
                <a:solidFill>
                  <a:srgbClr val="7030A0"/>
                </a:solidFill>
              </a:rPr>
              <a:t>Lost </a:t>
            </a:r>
          </a:p>
          <a:p>
            <a:r>
              <a:rPr lang="en-US" sz="2400" dirty="0">
                <a:solidFill>
                  <a:srgbClr val="7030A0"/>
                </a:solidFill>
              </a:rPr>
              <a:t>Lepton</a:t>
            </a:r>
          </a:p>
        </p:txBody>
      </p:sp>
      <p:sp>
        <p:nvSpPr>
          <p:cNvPr id="14" name="Oval 13">
            <a:extLst>
              <a:ext uri="{FF2B5EF4-FFF2-40B4-BE49-F238E27FC236}">
                <a16:creationId xmlns:a16="http://schemas.microsoft.com/office/drawing/2014/main" id="{6D4AA35E-E26B-5248-994E-00496352AC5F}"/>
              </a:ext>
            </a:extLst>
          </p:cNvPr>
          <p:cNvSpPr/>
          <p:nvPr/>
        </p:nvSpPr>
        <p:spPr>
          <a:xfrm>
            <a:off x="8672513" y="4803229"/>
            <a:ext cx="3171144" cy="14832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87648E-DA16-C846-AB22-00076EE23EB1}"/>
              </a:ext>
            </a:extLst>
          </p:cNvPr>
          <p:cNvSpPr txBox="1"/>
          <p:nvPr/>
        </p:nvSpPr>
        <p:spPr>
          <a:xfrm>
            <a:off x="9845938" y="5452433"/>
            <a:ext cx="657488" cy="461665"/>
          </a:xfrm>
          <a:prstGeom prst="rect">
            <a:avLst/>
          </a:prstGeom>
          <a:noFill/>
        </p:spPr>
        <p:txBody>
          <a:bodyPr wrap="none" rtlCol="0">
            <a:spAutoFit/>
          </a:bodyPr>
          <a:lstStyle/>
          <a:p>
            <a:r>
              <a:rPr lang="en-US" sz="2400" dirty="0">
                <a:solidFill>
                  <a:srgbClr val="FF0000"/>
                </a:solidFill>
              </a:rPr>
              <a:t>Jets</a:t>
            </a:r>
          </a:p>
        </p:txBody>
      </p:sp>
    </p:spTree>
    <p:extLst>
      <p:ext uri="{BB962C8B-B14F-4D97-AF65-F5344CB8AC3E}">
        <p14:creationId xmlns:p14="http://schemas.microsoft.com/office/powerpoint/2010/main" val="234733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BF48F3-23D8-0942-A9DA-2F91A48E4A06}"/>
              </a:ext>
            </a:extLst>
          </p:cNvPr>
          <p:cNvSpPr>
            <a:spLocks noGrp="1"/>
          </p:cNvSpPr>
          <p:nvPr>
            <p:ph type="dt" sz="half" idx="2"/>
          </p:nvPr>
        </p:nvSpPr>
        <p:spPr/>
        <p:txBody>
          <a:bodyPr/>
          <a:lstStyle/>
          <a:p>
            <a:fld id="{56B17855-751C-8342-BD40-46C6A03E458A}" type="datetime1">
              <a:rPr lang="en-US" smtClean="0"/>
              <a:t>12/18/19</a:t>
            </a:fld>
            <a:endParaRPr lang="en-US" dirty="0"/>
          </a:p>
        </p:txBody>
      </p:sp>
      <p:sp>
        <p:nvSpPr>
          <p:cNvPr id="4" name="Footer Placeholder 3">
            <a:extLst>
              <a:ext uri="{FF2B5EF4-FFF2-40B4-BE49-F238E27FC236}">
                <a16:creationId xmlns:a16="http://schemas.microsoft.com/office/drawing/2014/main" id="{10B5537C-EF61-4349-9419-65CA209B8954}"/>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49A7E8A7-71FD-574F-9D59-86BD603F6D47}"/>
              </a:ext>
            </a:extLst>
          </p:cNvPr>
          <p:cNvSpPr>
            <a:spLocks noGrp="1"/>
          </p:cNvSpPr>
          <p:nvPr>
            <p:ph type="sldNum" sz="quarter" idx="4"/>
          </p:nvPr>
        </p:nvSpPr>
        <p:spPr/>
        <p:txBody>
          <a:bodyPr/>
          <a:lstStyle/>
          <a:p>
            <a:fld id="{4FAB73BC-B049-4115-A692-8D63A059BFB8}" type="slidenum">
              <a:rPr lang="en-US" smtClean="0"/>
              <a:pPr/>
              <a:t>35</a:t>
            </a:fld>
            <a:endParaRPr lang="en-US" dirty="0"/>
          </a:p>
        </p:txBody>
      </p:sp>
      <p:sp>
        <p:nvSpPr>
          <p:cNvPr id="6" name="Title 5">
            <a:extLst>
              <a:ext uri="{FF2B5EF4-FFF2-40B4-BE49-F238E27FC236}">
                <a16:creationId xmlns:a16="http://schemas.microsoft.com/office/drawing/2014/main" id="{1BD2265E-A39E-E146-9DFE-DD892B7E1B6D}"/>
              </a:ext>
            </a:extLst>
          </p:cNvPr>
          <p:cNvSpPr>
            <a:spLocks noGrp="1"/>
          </p:cNvSpPr>
          <p:nvPr>
            <p:ph type="title"/>
          </p:nvPr>
        </p:nvSpPr>
        <p:spPr/>
        <p:txBody>
          <a:bodyPr/>
          <a:lstStyle/>
          <a:p>
            <a:r>
              <a:rPr lang="en-US" dirty="0"/>
              <a:t>Data versus Simulation Comparison</a:t>
            </a:r>
          </a:p>
        </p:txBody>
      </p:sp>
      <p:pic>
        <p:nvPicPr>
          <p:cNvPr id="8" name="Picture 7">
            <a:extLst>
              <a:ext uri="{FF2B5EF4-FFF2-40B4-BE49-F238E27FC236}">
                <a16:creationId xmlns:a16="http://schemas.microsoft.com/office/drawing/2014/main" id="{15537E59-93A7-A447-9BED-B5B71D142509}"/>
              </a:ext>
            </a:extLst>
          </p:cNvPr>
          <p:cNvPicPr>
            <a:picLocks noChangeAspect="1"/>
          </p:cNvPicPr>
          <p:nvPr/>
        </p:nvPicPr>
        <p:blipFill>
          <a:blip r:embed="rId2"/>
          <a:stretch>
            <a:fillRect/>
          </a:stretch>
        </p:blipFill>
        <p:spPr>
          <a:xfrm rot="5400000">
            <a:off x="379775" y="1040934"/>
            <a:ext cx="5211209" cy="5431536"/>
          </a:xfrm>
          <a:prstGeom prst="rect">
            <a:avLst/>
          </a:prstGeom>
        </p:spPr>
      </p:pic>
      <p:pic>
        <p:nvPicPr>
          <p:cNvPr id="10" name="Picture 9">
            <a:extLst>
              <a:ext uri="{FF2B5EF4-FFF2-40B4-BE49-F238E27FC236}">
                <a16:creationId xmlns:a16="http://schemas.microsoft.com/office/drawing/2014/main" id="{AA5531D5-019F-5848-980C-3E1D6A80EBC5}"/>
              </a:ext>
            </a:extLst>
          </p:cNvPr>
          <p:cNvPicPr>
            <a:picLocks noChangeAspect="1"/>
          </p:cNvPicPr>
          <p:nvPr/>
        </p:nvPicPr>
        <p:blipFill>
          <a:blip r:embed="rId3"/>
          <a:stretch>
            <a:fillRect/>
          </a:stretch>
        </p:blipFill>
        <p:spPr>
          <a:xfrm rot="5400000">
            <a:off x="5811388" y="1036173"/>
            <a:ext cx="5214881" cy="5435363"/>
          </a:xfrm>
          <a:prstGeom prst="rect">
            <a:avLst/>
          </a:prstGeom>
        </p:spPr>
      </p:pic>
      <p:sp>
        <p:nvSpPr>
          <p:cNvPr id="9" name="Rectangle 8">
            <a:extLst>
              <a:ext uri="{FF2B5EF4-FFF2-40B4-BE49-F238E27FC236}">
                <a16:creationId xmlns:a16="http://schemas.microsoft.com/office/drawing/2014/main" id="{FEFE5EBB-C4B9-0844-8EF7-5803EFACC701}"/>
              </a:ext>
            </a:extLst>
          </p:cNvPr>
          <p:cNvSpPr/>
          <p:nvPr/>
        </p:nvSpPr>
        <p:spPr>
          <a:xfrm>
            <a:off x="4636612" y="6043613"/>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7A7255-D67F-4C43-98CF-FB4DFEEDE79D}"/>
              </a:ext>
            </a:extLst>
          </p:cNvPr>
          <p:cNvSpPr/>
          <p:nvPr/>
        </p:nvSpPr>
        <p:spPr>
          <a:xfrm>
            <a:off x="10082436" y="6048630"/>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D3D27B-661F-E344-84E6-788215FF085F}"/>
              </a:ext>
            </a:extLst>
          </p:cNvPr>
          <p:cNvSpPr/>
          <p:nvPr/>
        </p:nvSpPr>
        <p:spPr>
          <a:xfrm>
            <a:off x="1319860" y="2400555"/>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A83014-6A3E-9F47-A00C-D85CE40C11D7}"/>
              </a:ext>
            </a:extLst>
          </p:cNvPr>
          <p:cNvSpPr/>
          <p:nvPr/>
        </p:nvSpPr>
        <p:spPr>
          <a:xfrm>
            <a:off x="6751397" y="2278717"/>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648871C-9C0D-1F44-873F-7118261AFEF0}"/>
                  </a:ext>
                </a:extLst>
              </p:cNvPr>
              <p:cNvSpPr txBox="1"/>
              <p:nvPr/>
            </p:nvSpPr>
            <p:spPr>
              <a:xfrm>
                <a:off x="4268998"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7" name="TextBox 6">
                <a:extLst>
                  <a:ext uri="{FF2B5EF4-FFF2-40B4-BE49-F238E27FC236}">
                    <a16:creationId xmlns:a16="http://schemas.microsoft.com/office/drawing/2014/main" id="{1648871C-9C0D-1F44-873F-7118261AFEF0}"/>
                  </a:ext>
                </a:extLst>
              </p:cNvPr>
              <p:cNvSpPr txBox="1">
                <a:spLocks noRot="1" noChangeAspect="1" noMove="1" noResize="1" noEditPoints="1" noAdjustHandles="1" noChangeArrowheads="1" noChangeShapeType="1" noTextEdit="1"/>
              </p:cNvSpPr>
              <p:nvPr/>
            </p:nvSpPr>
            <p:spPr>
              <a:xfrm>
                <a:off x="4268998" y="6010222"/>
                <a:ext cx="763799" cy="384464"/>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BCC6E1D-FAB4-0F47-8E06-336F5AFFED80}"/>
                  </a:ext>
                </a:extLst>
              </p:cNvPr>
              <p:cNvSpPr txBox="1"/>
              <p:nvPr/>
            </p:nvSpPr>
            <p:spPr>
              <a:xfrm>
                <a:off x="9707997"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4" name="TextBox 13">
                <a:extLst>
                  <a:ext uri="{FF2B5EF4-FFF2-40B4-BE49-F238E27FC236}">
                    <a16:creationId xmlns:a16="http://schemas.microsoft.com/office/drawing/2014/main" id="{5BCC6E1D-FAB4-0F47-8E06-336F5AFFED80}"/>
                  </a:ext>
                </a:extLst>
              </p:cNvPr>
              <p:cNvSpPr txBox="1">
                <a:spLocks noRot="1" noChangeAspect="1" noMove="1" noResize="1" noEditPoints="1" noAdjustHandles="1" noChangeArrowheads="1" noChangeShapeType="1" noTextEdit="1"/>
              </p:cNvSpPr>
              <p:nvPr/>
            </p:nvSpPr>
            <p:spPr>
              <a:xfrm>
                <a:off x="9707997" y="6010222"/>
                <a:ext cx="763799" cy="384464"/>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9471742-D451-A942-99D3-14B59CF57D1D}"/>
                  </a:ext>
                </a:extLst>
              </p:cNvPr>
              <p:cNvSpPr txBox="1"/>
              <p:nvPr/>
            </p:nvSpPr>
            <p:spPr>
              <a:xfrm>
                <a:off x="1414852" y="4034477"/>
                <a:ext cx="3288464" cy="400110"/>
              </a:xfrm>
              <a:prstGeom prst="rect">
                <a:avLst/>
              </a:prstGeom>
              <a:noFill/>
            </p:spPr>
            <p:txBody>
              <a:bodyPr wrap="none" rtlCol="0">
                <a:spAutoFit/>
              </a:bodyPr>
              <a:lstStyle/>
              <a:p>
                <a:r>
                  <a:rPr lang="en-US" sz="2000" dirty="0">
                    <a:solidFill>
                      <a:srgbClr val="FF0000"/>
                    </a:solidFill>
                  </a:rPr>
                  <a:t>Run 2 Low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5" name="TextBox 14">
                <a:extLst>
                  <a:ext uri="{FF2B5EF4-FFF2-40B4-BE49-F238E27FC236}">
                    <a16:creationId xmlns:a16="http://schemas.microsoft.com/office/drawing/2014/main" id="{19471742-D451-A942-99D3-14B59CF57D1D}"/>
                  </a:ext>
                </a:extLst>
              </p:cNvPr>
              <p:cNvSpPr txBox="1">
                <a:spLocks noRot="1" noChangeAspect="1" noMove="1" noResize="1" noEditPoints="1" noAdjustHandles="1" noChangeArrowheads="1" noChangeShapeType="1" noTextEdit="1"/>
              </p:cNvSpPr>
              <p:nvPr/>
            </p:nvSpPr>
            <p:spPr>
              <a:xfrm>
                <a:off x="1414852" y="4034477"/>
                <a:ext cx="3288464" cy="400110"/>
              </a:xfrm>
              <a:prstGeom prst="rect">
                <a:avLst/>
              </a:prstGeom>
              <a:blipFill>
                <a:blip r:embed="rId6"/>
                <a:stretch>
                  <a:fillRect l="-1538" t="-9375" r="-7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698D36-1507-204F-B7D2-19AAEED0918E}"/>
                  </a:ext>
                </a:extLst>
              </p:cNvPr>
              <p:cNvSpPr txBox="1"/>
              <p:nvPr/>
            </p:nvSpPr>
            <p:spPr>
              <a:xfrm>
                <a:off x="6773829" y="4034477"/>
                <a:ext cx="3339184" cy="400110"/>
              </a:xfrm>
              <a:prstGeom prst="rect">
                <a:avLst/>
              </a:prstGeom>
              <a:noFill/>
            </p:spPr>
            <p:txBody>
              <a:bodyPr wrap="none" rtlCol="0">
                <a:spAutoFit/>
              </a:bodyPr>
              <a:lstStyle/>
              <a:p>
                <a:r>
                  <a:rPr lang="en-US" sz="2000" dirty="0">
                    <a:solidFill>
                      <a:srgbClr val="FF0000"/>
                    </a:solidFill>
                  </a:rPr>
                  <a:t>Run 2 High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6" name="TextBox 15">
                <a:extLst>
                  <a:ext uri="{FF2B5EF4-FFF2-40B4-BE49-F238E27FC236}">
                    <a16:creationId xmlns:a16="http://schemas.microsoft.com/office/drawing/2014/main" id="{2E698D36-1507-204F-B7D2-19AAEED0918E}"/>
                  </a:ext>
                </a:extLst>
              </p:cNvPr>
              <p:cNvSpPr txBox="1">
                <a:spLocks noRot="1" noChangeAspect="1" noMove="1" noResize="1" noEditPoints="1" noAdjustHandles="1" noChangeArrowheads="1" noChangeShapeType="1" noTextEdit="1"/>
              </p:cNvSpPr>
              <p:nvPr/>
            </p:nvSpPr>
            <p:spPr>
              <a:xfrm>
                <a:off x="6773829" y="4034477"/>
                <a:ext cx="3339184" cy="400110"/>
              </a:xfrm>
              <a:prstGeom prst="rect">
                <a:avLst/>
              </a:prstGeom>
              <a:blipFill>
                <a:blip r:embed="rId7"/>
                <a:stretch>
                  <a:fillRect l="-1515" t="-9375" r="-758" b="-25000"/>
                </a:stretch>
              </a:blipFill>
            </p:spPr>
            <p:txBody>
              <a:bodyPr/>
              <a:lstStyle/>
              <a:p>
                <a:r>
                  <a:rPr lang="en-US">
                    <a:noFill/>
                  </a:rPr>
                  <a:t> </a:t>
                </a:r>
              </a:p>
            </p:txBody>
          </p:sp>
        </mc:Fallback>
      </mc:AlternateContent>
    </p:spTree>
    <p:extLst>
      <p:ext uri="{BB962C8B-B14F-4D97-AF65-F5344CB8AC3E}">
        <p14:creationId xmlns:p14="http://schemas.microsoft.com/office/powerpoint/2010/main" val="318340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94AF6F1-21D7-844D-A27C-09103E740D79}"/>
                  </a:ext>
                </a:extLst>
              </p:cNvPr>
              <p:cNvSpPr>
                <a:spLocks noGrp="1"/>
              </p:cNvSpPr>
              <p:nvPr>
                <p:ph idx="1"/>
              </p:nvPr>
            </p:nvSpPr>
            <p:spPr/>
            <p:txBody>
              <a:bodyPr/>
              <a:lstStyle/>
              <a:p>
                <a:r>
                  <a:rPr lang="en-US" dirty="0"/>
                  <a:t>LL Contribution</a:t>
                </a:r>
              </a:p>
              <a:p>
                <a:pPr lvl="1"/>
                <a:r>
                  <a:rPr lang="en-US" dirty="0"/>
                  <a:t>Control region (CR):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𝑙𝑒𝑝</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&lt;100</m:t>
                    </m:r>
                  </m:oMath>
                </a14:m>
                <a:r>
                  <a:rPr lang="en-US" dirty="0"/>
                  <a:t> GeV</a:t>
                </a:r>
              </a:p>
              <a:p>
                <a:pPr lvl="1"/>
                <a:r>
                  <a:rPr lang="en-US" dirty="0"/>
                  <a:t>Search region (SR):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𝑙𝑒𝑝</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𝐿𝐿</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(0</m:t>
                        </m:r>
                        <m:r>
                          <a:rPr lang="en-US" b="0" i="1" smtClean="0">
                            <a:latin typeface="Cambria Math" panose="02040503050406030204" pitchFamily="18" charset="0"/>
                          </a:rPr>
                          <m:t>𝑙</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oMath>
                </a14:m>
                <a:endParaRPr lang="en-US" dirty="0"/>
              </a:p>
              <a:p>
                <a:pPr lvl="1"/>
                <a:endParaRPr lang="en-US" dirty="0"/>
              </a:p>
              <a:p>
                <a:pPr lvl="1"/>
                <a:endParaRPr lang="en-US" dirty="0"/>
              </a:p>
              <a:p>
                <a:pPr marL="150872" lvl="1" indent="0">
                  <a:buNone/>
                </a:pPr>
                <a:endParaRPr lang="en-US" b="0" i="1" dirty="0">
                  <a:latin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294AF6F1-21D7-844D-A27C-09103E740D79}"/>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ED36875-83DC-0A47-B277-45A3E04AEDE0}"/>
              </a:ext>
            </a:extLst>
          </p:cNvPr>
          <p:cNvSpPr>
            <a:spLocks noGrp="1"/>
          </p:cNvSpPr>
          <p:nvPr>
            <p:ph type="dt" sz="half" idx="2"/>
          </p:nvPr>
        </p:nvSpPr>
        <p:spPr/>
        <p:txBody>
          <a:bodyPr/>
          <a:lstStyle/>
          <a:p>
            <a:fld id="{C685BADE-2BF7-4D47-84EB-337320B58F45}" type="datetime1">
              <a:rPr lang="en-US" smtClean="0"/>
              <a:t>12/18/19</a:t>
            </a:fld>
            <a:endParaRPr lang="en-US" dirty="0"/>
          </a:p>
        </p:txBody>
      </p:sp>
      <p:sp>
        <p:nvSpPr>
          <p:cNvPr id="4" name="Footer Placeholder 3">
            <a:extLst>
              <a:ext uri="{FF2B5EF4-FFF2-40B4-BE49-F238E27FC236}">
                <a16:creationId xmlns:a16="http://schemas.microsoft.com/office/drawing/2014/main" id="{543150B5-DF8F-1849-98F6-5C57A7110638}"/>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1EC7C45D-22CD-764A-BFA4-1316698EB5DE}"/>
              </a:ext>
            </a:extLst>
          </p:cNvPr>
          <p:cNvSpPr>
            <a:spLocks noGrp="1"/>
          </p:cNvSpPr>
          <p:nvPr>
            <p:ph type="sldNum" sz="quarter" idx="4"/>
          </p:nvPr>
        </p:nvSpPr>
        <p:spPr/>
        <p:txBody>
          <a:bodyPr/>
          <a:lstStyle/>
          <a:p>
            <a:fld id="{4FAB73BC-B049-4115-A692-8D63A059BFB8}" type="slidenum">
              <a:rPr lang="en-US" smtClean="0"/>
              <a:pPr/>
              <a:t>36</a:t>
            </a:fld>
            <a:endParaRPr lang="en-US" dirty="0"/>
          </a:p>
        </p:txBody>
      </p:sp>
      <p:sp>
        <p:nvSpPr>
          <p:cNvPr id="6" name="Title 5">
            <a:extLst>
              <a:ext uri="{FF2B5EF4-FFF2-40B4-BE49-F238E27FC236}">
                <a16:creationId xmlns:a16="http://schemas.microsoft.com/office/drawing/2014/main" id="{60892B3B-2F7E-9641-8925-A1DC2F840D34}"/>
              </a:ext>
            </a:extLst>
          </p:cNvPr>
          <p:cNvSpPr>
            <a:spLocks noGrp="1"/>
          </p:cNvSpPr>
          <p:nvPr>
            <p:ph type="title"/>
          </p:nvPr>
        </p:nvSpPr>
        <p:spPr/>
        <p:txBody>
          <a:bodyPr/>
          <a:lstStyle/>
          <a:p>
            <a:r>
              <a:rPr lang="en-US" dirty="0"/>
              <a:t>Determining the Transfer Factor</a:t>
            </a:r>
          </a:p>
        </p:txBody>
      </p:sp>
      <p:sp>
        <p:nvSpPr>
          <p:cNvPr id="7" name="Left Brace 6">
            <a:extLst>
              <a:ext uri="{FF2B5EF4-FFF2-40B4-BE49-F238E27FC236}">
                <a16:creationId xmlns:a16="http://schemas.microsoft.com/office/drawing/2014/main" id="{C972BC11-05F4-874E-8AF8-1985357AFC37}"/>
              </a:ext>
            </a:extLst>
          </p:cNvPr>
          <p:cNvSpPr/>
          <p:nvPr/>
        </p:nvSpPr>
        <p:spPr>
          <a:xfrm rot="16200000">
            <a:off x="2048695" y="2800395"/>
            <a:ext cx="304800" cy="95240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2819CED-952E-3F49-BA78-9E6769DADC4C}"/>
              </a:ext>
            </a:extLst>
          </p:cNvPr>
          <p:cNvSpPr txBox="1"/>
          <p:nvPr/>
        </p:nvSpPr>
        <p:spPr>
          <a:xfrm>
            <a:off x="1413123" y="3429000"/>
            <a:ext cx="1575944" cy="369332"/>
          </a:xfrm>
          <a:prstGeom prst="rect">
            <a:avLst/>
          </a:prstGeom>
          <a:noFill/>
        </p:spPr>
        <p:txBody>
          <a:bodyPr wrap="none" rtlCol="0">
            <a:spAutoFit/>
          </a:bodyPr>
          <a:lstStyle/>
          <a:p>
            <a:r>
              <a:rPr lang="en-US" dirty="0"/>
              <a:t>Transfer Factor</a:t>
            </a:r>
          </a:p>
        </p:txBody>
      </p:sp>
      <p:pic>
        <p:nvPicPr>
          <p:cNvPr id="9" name="Picture 8">
            <a:extLst>
              <a:ext uri="{FF2B5EF4-FFF2-40B4-BE49-F238E27FC236}">
                <a16:creationId xmlns:a16="http://schemas.microsoft.com/office/drawing/2014/main" id="{0D8E6BDA-B06B-3F45-B7A5-45112E2C3F8E}"/>
              </a:ext>
            </a:extLst>
          </p:cNvPr>
          <p:cNvPicPr>
            <a:picLocks noChangeAspect="1"/>
          </p:cNvPicPr>
          <p:nvPr/>
        </p:nvPicPr>
        <p:blipFill>
          <a:blip r:embed="rId3"/>
          <a:stretch>
            <a:fillRect/>
          </a:stretch>
        </p:blipFill>
        <p:spPr>
          <a:xfrm rot="5400000">
            <a:off x="6509241" y="1137948"/>
            <a:ext cx="4327408" cy="6373091"/>
          </a:xfrm>
          <a:prstGeom prst="rect">
            <a:avLst/>
          </a:prstGeom>
        </p:spPr>
      </p:pic>
      <p:sp>
        <p:nvSpPr>
          <p:cNvPr id="11" name="TextBox 10">
            <a:extLst>
              <a:ext uri="{FF2B5EF4-FFF2-40B4-BE49-F238E27FC236}">
                <a16:creationId xmlns:a16="http://schemas.microsoft.com/office/drawing/2014/main" id="{0F850DE4-C7FF-9646-91F2-7DFDF39E9B11}"/>
              </a:ext>
            </a:extLst>
          </p:cNvPr>
          <p:cNvSpPr txBox="1"/>
          <p:nvPr/>
        </p:nvSpPr>
        <p:spPr>
          <a:xfrm rot="16200000">
            <a:off x="4744719" y="3947011"/>
            <a:ext cx="1335622" cy="400110"/>
          </a:xfrm>
          <a:prstGeom prst="rect">
            <a:avLst/>
          </a:prstGeom>
          <a:noFill/>
        </p:spPr>
        <p:txBody>
          <a:bodyPr wrap="none" rtlCol="0">
            <a:spAutoFit/>
          </a:bodyPr>
          <a:lstStyle/>
          <a:p>
            <a:r>
              <a:rPr lang="en-US" sz="2000" b="1" dirty="0"/>
              <a:t>Number of</a:t>
            </a:r>
          </a:p>
        </p:txBody>
      </p:sp>
    </p:spTree>
    <p:extLst>
      <p:ext uri="{BB962C8B-B14F-4D97-AF65-F5344CB8AC3E}">
        <p14:creationId xmlns:p14="http://schemas.microsoft.com/office/powerpoint/2010/main" val="1470020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3"/>
          <a:stretch>
            <a:fillRect/>
          </a:stretch>
        </p:blipFill>
        <p:spPr>
          <a:xfrm rot="5400000">
            <a:off x="448239" y="995905"/>
            <a:ext cx="4966480" cy="5176460"/>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68FC1601-B8B7-5F4F-88FC-96BBCA2ED26D}" type="datetime1">
              <a:rPr lang="en-US" smtClean="0"/>
              <a:t>12/18/19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37</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Lost Lepton Control Region Comparison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4"/>
          <a:stretch>
            <a:fillRect/>
          </a:stretch>
        </p:blipFill>
        <p:spPr>
          <a:xfrm rot="5400000">
            <a:off x="5808506" y="995905"/>
            <a:ext cx="4966480" cy="5176460"/>
          </a:xfrm>
          <a:prstGeom prst="rect">
            <a:avLst/>
          </a:prstGeom>
        </p:spPr>
      </p:pic>
      <p:sp>
        <p:nvSpPr>
          <p:cNvPr id="11" name="Rectangle 10">
            <a:extLst>
              <a:ext uri="{FF2B5EF4-FFF2-40B4-BE49-F238E27FC236}">
                <a16:creationId xmlns:a16="http://schemas.microsoft.com/office/drawing/2014/main" id="{FA54F8FC-FD75-2C4A-BB40-54CAAFE1B422}"/>
              </a:ext>
            </a:extLst>
          </p:cNvPr>
          <p:cNvSpPr/>
          <p:nvPr/>
        </p:nvSpPr>
        <p:spPr>
          <a:xfrm>
            <a:off x="4484851" y="5734178"/>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837961A-5181-294B-8EAB-AF52839D134F}"/>
                  </a:ext>
                </a:extLst>
              </p:cNvPr>
              <p:cNvSpPr txBox="1"/>
              <p:nvPr/>
            </p:nvSpPr>
            <p:spPr>
              <a:xfrm>
                <a:off x="4117237" y="5700787"/>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837961A-5181-294B-8EAB-AF52839D134F}"/>
                  </a:ext>
                </a:extLst>
              </p:cNvPr>
              <p:cNvSpPr txBox="1">
                <a:spLocks noRot="1" noChangeAspect="1" noMove="1" noResize="1" noEditPoints="1" noAdjustHandles="1" noChangeArrowheads="1" noChangeShapeType="1" noTextEdit="1"/>
              </p:cNvSpPr>
              <p:nvPr/>
            </p:nvSpPr>
            <p:spPr>
              <a:xfrm>
                <a:off x="4117237" y="5700787"/>
                <a:ext cx="763799" cy="384464"/>
              </a:xfrm>
              <a:prstGeom prst="rect">
                <a:avLst/>
              </a:prstGeom>
              <a:blipFill>
                <a:blip r:embed="rId5"/>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0A7361-553D-5344-A6B2-77228C481A51}"/>
              </a:ext>
            </a:extLst>
          </p:cNvPr>
          <p:cNvSpPr/>
          <p:nvPr/>
        </p:nvSpPr>
        <p:spPr>
          <a:xfrm>
            <a:off x="9845118" y="5767569"/>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4DAC536-9622-8049-B37F-BCC1C64FBEF5}"/>
                  </a:ext>
                </a:extLst>
              </p:cNvPr>
              <p:cNvSpPr txBox="1"/>
              <p:nvPr/>
            </p:nvSpPr>
            <p:spPr>
              <a:xfrm>
                <a:off x="9477504" y="573417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7" name="TextBox 16">
                <a:extLst>
                  <a:ext uri="{FF2B5EF4-FFF2-40B4-BE49-F238E27FC236}">
                    <a16:creationId xmlns:a16="http://schemas.microsoft.com/office/drawing/2014/main" id="{34DAC536-9622-8049-B37F-BCC1C64FBEF5}"/>
                  </a:ext>
                </a:extLst>
              </p:cNvPr>
              <p:cNvSpPr txBox="1">
                <a:spLocks noRot="1" noChangeAspect="1" noMove="1" noResize="1" noEditPoints="1" noAdjustHandles="1" noChangeArrowheads="1" noChangeShapeType="1" noTextEdit="1"/>
              </p:cNvSpPr>
              <p:nvPr/>
            </p:nvSpPr>
            <p:spPr>
              <a:xfrm>
                <a:off x="9477504" y="5734178"/>
                <a:ext cx="763799" cy="384464"/>
              </a:xfrm>
              <a:prstGeom prst="rect">
                <a:avLst/>
              </a:prstGeom>
              <a:blipFill>
                <a:blip r:embed="rId6"/>
                <a:stretch>
                  <a:fillRect b="-322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ED943D0-EDA7-AC47-9693-86D6DEA58407}"/>
              </a:ext>
            </a:extLst>
          </p:cNvPr>
          <p:cNvSpPr/>
          <p:nvPr/>
        </p:nvSpPr>
        <p:spPr>
          <a:xfrm>
            <a:off x="1328738"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EE2C9C1-8106-C947-B55E-B9337E3E53E4}"/>
              </a:ext>
            </a:extLst>
          </p:cNvPr>
          <p:cNvSpPr/>
          <p:nvPr/>
        </p:nvSpPr>
        <p:spPr>
          <a:xfrm>
            <a:off x="6710363"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B1EE8F9-6DCB-9048-99BE-410F00E00899}"/>
                  </a:ext>
                </a:extLst>
              </p:cNvPr>
              <p:cNvSpPr txBox="1"/>
              <p:nvPr/>
            </p:nvSpPr>
            <p:spPr>
              <a:xfrm>
                <a:off x="1312024" y="238124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7" name="TextBox 6">
                <a:extLst>
                  <a:ext uri="{FF2B5EF4-FFF2-40B4-BE49-F238E27FC236}">
                    <a16:creationId xmlns:a16="http://schemas.microsoft.com/office/drawing/2014/main" id="{5B1EE8F9-6DCB-9048-99BE-410F00E00899}"/>
                  </a:ext>
                </a:extLst>
              </p:cNvPr>
              <p:cNvSpPr txBox="1">
                <a:spLocks noRot="1" noChangeAspect="1" noMove="1" noResize="1" noEditPoints="1" noAdjustHandles="1" noChangeArrowheads="1" noChangeShapeType="1" noTextEdit="1"/>
              </p:cNvSpPr>
              <p:nvPr/>
            </p:nvSpPr>
            <p:spPr>
              <a:xfrm>
                <a:off x="1312024" y="2381244"/>
                <a:ext cx="1258550" cy="369332"/>
              </a:xfrm>
              <a:prstGeom prst="rect">
                <a:avLst/>
              </a:prstGeom>
              <a:blipFill>
                <a:blip r:embed="rId7"/>
                <a:stretch>
                  <a:fillRect l="-3000" t="-3226" r="-3000"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C4030F5-AE16-B940-A8EA-F9B33B3E4E7D}"/>
                  </a:ext>
                </a:extLst>
              </p:cNvPr>
              <p:cNvSpPr txBox="1"/>
              <p:nvPr/>
            </p:nvSpPr>
            <p:spPr>
              <a:xfrm>
                <a:off x="6710363" y="238124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20" name="TextBox 19">
                <a:extLst>
                  <a:ext uri="{FF2B5EF4-FFF2-40B4-BE49-F238E27FC236}">
                    <a16:creationId xmlns:a16="http://schemas.microsoft.com/office/drawing/2014/main" id="{EC4030F5-AE16-B940-A8EA-F9B33B3E4E7D}"/>
                  </a:ext>
                </a:extLst>
              </p:cNvPr>
              <p:cNvSpPr txBox="1">
                <a:spLocks noRot="1" noChangeAspect="1" noMove="1" noResize="1" noEditPoints="1" noAdjustHandles="1" noChangeArrowheads="1" noChangeShapeType="1" noTextEdit="1"/>
              </p:cNvSpPr>
              <p:nvPr/>
            </p:nvSpPr>
            <p:spPr>
              <a:xfrm>
                <a:off x="6710363" y="2381244"/>
                <a:ext cx="1302729" cy="369332"/>
              </a:xfrm>
              <a:prstGeom prst="rect">
                <a:avLst/>
              </a:prstGeom>
              <a:blipFill>
                <a:blip r:embed="rId8"/>
                <a:stretch>
                  <a:fillRect l="-3883" t="-3226" r="-2913" b="-22581"/>
                </a:stretch>
              </a:blipFill>
            </p:spPr>
            <p:txBody>
              <a:bodyPr/>
              <a:lstStyle/>
              <a:p>
                <a:r>
                  <a:rPr lang="en-US">
                    <a:noFill/>
                  </a:rPr>
                  <a:t> </a:t>
                </a:r>
              </a:p>
            </p:txBody>
          </p:sp>
        </mc:Fallback>
      </mc:AlternateContent>
    </p:spTree>
    <p:extLst>
      <p:ext uri="{BB962C8B-B14F-4D97-AF65-F5344CB8AC3E}">
        <p14:creationId xmlns:p14="http://schemas.microsoft.com/office/powerpoint/2010/main" val="396177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1BC3837-7381-8549-B098-0BA52A733A56}"/>
                  </a:ext>
                </a:extLst>
              </p:cNvPr>
              <p:cNvSpPr>
                <a:spLocks noGrp="1"/>
              </p:cNvSpPr>
              <p:nvPr>
                <p:ph idx="1"/>
              </p:nvPr>
            </p:nvSpPr>
            <p:spPr/>
            <p:txBody>
              <a:bodyPr>
                <a:normAutofit/>
              </a:bodyPr>
              <a:lstStyle/>
              <a:p>
                <a:r>
                  <a:rPr lang="en-US" dirty="0"/>
                  <a:t>Missing Energy from the mismeasurement of jets</a:t>
                </a:r>
              </a:p>
              <a:p>
                <a:pPr lvl="1"/>
                <a:r>
                  <a:rPr lang="en-US" dirty="0"/>
                  <a:t>QCD Estimation used Transfer Factor method where:</a:t>
                </a:r>
              </a:p>
              <a:p>
                <a:pPr lvl="2"/>
                <a:r>
                  <a:rPr lang="en-US" dirty="0"/>
                  <a:t>Control Region: </a:t>
                </a:r>
                <a14:m>
                  <m:oMath xmlns:m="http://schemas.openxmlformats.org/officeDocument/2006/math">
                    <m:r>
                      <m:rPr>
                        <m:sty m:val="p"/>
                      </m:rPr>
                      <a:rPr lang="en-US" b="0" i="0" smtClean="0">
                        <a:solidFill>
                          <a:srgbClr val="0070C0"/>
                        </a:solidFill>
                        <a:latin typeface="Cambria Math" panose="02040503050406030204" pitchFamily="18" charset="0"/>
                      </a:rPr>
                      <m:t>Δ</m:t>
                    </m:r>
                    <m:r>
                      <a:rPr lang="en-US" b="0" i="1" smtClean="0">
                        <a:solidFill>
                          <a:srgbClr val="0070C0"/>
                        </a:solidFill>
                        <a:latin typeface="Cambria Math" panose="02040503050406030204" pitchFamily="18" charset="0"/>
                      </a:rPr>
                      <m:t>𝜙</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𝑗</m:t>
                        </m:r>
                      </m:e>
                      <m:sub>
                        <m:r>
                          <a:rPr lang="en-US" b="0" i="1" smtClean="0">
                            <a:solidFill>
                              <a:srgbClr val="0070C0"/>
                            </a:solidFill>
                            <a:latin typeface="Cambria Math" panose="02040503050406030204" pitchFamily="18" charset="0"/>
                          </a:rPr>
                          <m:t>123</m:t>
                        </m:r>
                      </m:sub>
                    </m:sSub>
                    <m:r>
                      <a:rPr lang="en-US" b="0" i="1" smtClean="0">
                        <a:solidFill>
                          <a:srgbClr val="0070C0"/>
                        </a:solidFill>
                        <a:latin typeface="Cambria Math" panose="02040503050406030204" pitchFamily="18" charset="0"/>
                      </a:rPr>
                      <m:t>,</m:t>
                    </m:r>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𝑝</m:t>
                        </m:r>
                      </m:e>
                      <m:sub>
                        <m:r>
                          <a:rPr lang="en-US" i="1">
                            <a:solidFill>
                              <a:srgbClr val="0070C0"/>
                            </a:solidFill>
                            <a:latin typeface="Cambria Math" panose="02040503050406030204" pitchFamily="18" charset="0"/>
                          </a:rPr>
                          <m:t>𝑇</m:t>
                        </m:r>
                      </m:sub>
                      <m:sup>
                        <m:r>
                          <a:rPr lang="en-US" i="1">
                            <a:solidFill>
                              <a:srgbClr val="0070C0"/>
                            </a:solidFill>
                            <a:latin typeface="Cambria Math" panose="02040503050406030204" pitchFamily="18" charset="0"/>
                          </a:rPr>
                          <m:t>𝑚𝑖𝑠𝑠</m:t>
                        </m:r>
                      </m:sup>
                    </m:sSubSup>
                  </m:oMath>
                </a14:m>
                <a:r>
                  <a:rPr lang="en-US" dirty="0">
                    <a:solidFill>
                      <a:srgbClr val="0070C0"/>
                    </a:solidFill>
                  </a:rPr>
                  <a:t>) &lt; 0.1</a:t>
                </a:r>
              </a:p>
              <a:p>
                <a:pPr lvl="2"/>
                <a:r>
                  <a:rPr lang="en-US" dirty="0"/>
                  <a:t>Transfer Factor</a:t>
                </a:r>
              </a:p>
              <a:p>
                <a:pPr lvl="3"/>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𝑄𝐶𝐷</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𝑆𝑅</m:t>
                            </m:r>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𝐶𝑅</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𝑑𝑎𝑡𝑎</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𝑛𝑜𝑛</m:t>
                        </m:r>
                        <m:r>
                          <a:rPr lang="en-US" b="0" i="1" smtClean="0">
                            <a:latin typeface="Cambria Math" panose="02040503050406030204" pitchFamily="18" charset="0"/>
                          </a:rPr>
                          <m:t>−</m:t>
                        </m:r>
                        <m:r>
                          <a:rPr lang="en-US" b="0" i="1" smtClean="0">
                            <a:latin typeface="Cambria Math" panose="02040503050406030204" pitchFamily="18" charset="0"/>
                          </a:rPr>
                          <m:t>𝑄𝐶𝐷</m:t>
                        </m:r>
                      </m:sup>
                    </m:sSubSup>
                    <m:r>
                      <a:rPr lang="en-US" b="0" i="1" smtClean="0">
                        <a:latin typeface="Cambria Math" panose="02040503050406030204" pitchFamily="18" charset="0"/>
                      </a:rPr>
                      <m:t>)</m:t>
                    </m:r>
                  </m:oMath>
                </a14:m>
                <a:endParaRPr lang="en-US" dirty="0"/>
              </a:p>
              <a:p>
                <a:pPr lvl="3"/>
                <a:endParaRPr lang="en-US" dirty="0"/>
              </a:p>
              <a:p>
                <a:pPr lvl="3"/>
                <a:endParaRPr lang="en-US" dirty="0"/>
              </a:p>
              <a:p>
                <a:pPr lvl="3"/>
                <a:endParaRPr lang="en-US" dirty="0"/>
              </a:p>
              <a:p>
                <a:pPr lvl="2"/>
                <a:r>
                  <a:rPr lang="en-US" dirty="0"/>
                  <a:t>Take MC events and do smearing (from 2 leading jets)</a:t>
                </a:r>
              </a:p>
              <a:p>
                <a:pPr lvl="3"/>
                <a:r>
                  <a:rPr lang="en-US" dirty="0"/>
                  <a:t>Statistical Uncertainty for the TF </a:t>
                </a:r>
              </a:p>
              <a:p>
                <a:pPr lvl="3"/>
                <a:r>
                  <a:rPr lang="en-US" dirty="0"/>
                  <a:t>Increasing the effective luminosity with a method called “</a:t>
                </a:r>
                <a:r>
                  <a:rPr lang="en-US" b="1" dirty="0"/>
                  <a:t>local smearing</a:t>
                </a:r>
                <a:r>
                  <a:rPr lang="en-US" dirty="0"/>
                  <a:t>”</a:t>
                </a:r>
              </a:p>
            </p:txBody>
          </p:sp>
        </mc:Choice>
        <mc:Fallback>
          <p:sp>
            <p:nvSpPr>
              <p:cNvPr id="2" name="Content Placeholder 1">
                <a:extLst>
                  <a:ext uri="{FF2B5EF4-FFF2-40B4-BE49-F238E27FC236}">
                    <a16:creationId xmlns:a16="http://schemas.microsoft.com/office/drawing/2014/main" id="{E1BC3837-7381-8549-B098-0BA52A733A56}"/>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7331992-0588-B64F-A2A0-7D0B76FE97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D5B44BA-8204-4342-A203-F0871C7630DF}"/>
              </a:ext>
            </a:extLst>
          </p:cNvPr>
          <p:cNvSpPr>
            <a:spLocks noGrp="1"/>
          </p:cNvSpPr>
          <p:nvPr>
            <p:ph type="sldNum" sz="quarter" idx="4"/>
          </p:nvPr>
        </p:nvSpPr>
        <p:spPr/>
        <p:txBody>
          <a:bodyPr/>
          <a:lstStyle/>
          <a:p>
            <a:fld id="{4FAB73BC-B049-4115-A692-8D63A059BFB8}" type="slidenum">
              <a:rPr lang="en-US" smtClean="0"/>
              <a:pPr/>
              <a:t>38</a:t>
            </a:fld>
            <a:endParaRPr lang="en-US" dirty="0"/>
          </a:p>
        </p:txBody>
      </p:sp>
      <p:sp>
        <p:nvSpPr>
          <p:cNvPr id="6" name="Title 5">
            <a:extLst>
              <a:ext uri="{FF2B5EF4-FFF2-40B4-BE49-F238E27FC236}">
                <a16:creationId xmlns:a16="http://schemas.microsoft.com/office/drawing/2014/main" id="{D6E7E3FA-BE0A-C049-BA21-CAE29754A2BB}"/>
              </a:ext>
            </a:extLst>
          </p:cNvPr>
          <p:cNvSpPr>
            <a:spLocks noGrp="1"/>
          </p:cNvSpPr>
          <p:nvPr>
            <p:ph type="title"/>
          </p:nvPr>
        </p:nvSpPr>
        <p:spPr/>
        <p:txBody>
          <a:bodyPr/>
          <a:lstStyle/>
          <a:p>
            <a:r>
              <a:rPr lang="en-US" dirty="0"/>
              <a:t>QCD Multi-jet Background</a:t>
            </a:r>
          </a:p>
        </p:txBody>
      </p:sp>
      <p:sp>
        <p:nvSpPr>
          <p:cNvPr id="7" name="Left Brace 6">
            <a:extLst>
              <a:ext uri="{FF2B5EF4-FFF2-40B4-BE49-F238E27FC236}">
                <a16:creationId xmlns:a16="http://schemas.microsoft.com/office/drawing/2014/main" id="{2A1F2200-EBE6-3C49-986A-7C6F07372FD0}"/>
              </a:ext>
            </a:extLst>
          </p:cNvPr>
          <p:cNvSpPr/>
          <p:nvPr/>
        </p:nvSpPr>
        <p:spPr>
          <a:xfrm rot="16200000">
            <a:off x="1953131" y="2930256"/>
            <a:ext cx="450850" cy="99748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4E992D1-8BFB-274C-B043-750A5768123C}"/>
              </a:ext>
            </a:extLst>
          </p:cNvPr>
          <p:cNvSpPr txBox="1"/>
          <p:nvPr/>
        </p:nvSpPr>
        <p:spPr>
          <a:xfrm>
            <a:off x="1323086" y="3619827"/>
            <a:ext cx="1606402" cy="369332"/>
          </a:xfrm>
          <a:prstGeom prst="rect">
            <a:avLst/>
          </a:prstGeom>
          <a:noFill/>
        </p:spPr>
        <p:txBody>
          <a:bodyPr wrap="none" rtlCol="0">
            <a:spAutoFit/>
          </a:bodyPr>
          <a:lstStyle/>
          <a:p>
            <a:r>
              <a:rPr lang="en-US" dirty="0">
                <a:cs typeface="Times New Roman" panose="02020603050405020304" pitchFamily="18" charset="0"/>
              </a:rPr>
              <a:t>Transfer Factor</a:t>
            </a:r>
          </a:p>
        </p:txBody>
      </p:sp>
      <p:sp>
        <p:nvSpPr>
          <p:cNvPr id="9" name="Date Placeholder 2">
            <a:extLst>
              <a:ext uri="{FF2B5EF4-FFF2-40B4-BE49-F238E27FC236}">
                <a16:creationId xmlns:a16="http://schemas.microsoft.com/office/drawing/2014/main" id="{868C3356-C502-F844-B2B5-BF45DB1747B4}"/>
              </a:ext>
            </a:extLst>
          </p:cNvPr>
          <p:cNvSpPr>
            <a:spLocks noGrp="1"/>
          </p:cNvSpPr>
          <p:nvPr>
            <p:ph type="dt" sz="half" idx="2"/>
          </p:nvPr>
        </p:nvSpPr>
        <p:spPr>
          <a:xfrm>
            <a:off x="0" y="6492881"/>
            <a:ext cx="1564163" cy="365125"/>
          </a:xfrm>
        </p:spPr>
        <p:txBody>
          <a:bodyPr/>
          <a:lstStyle/>
          <a:p>
            <a:fld id="{E31B329C-6FD8-584C-8E83-0751A77C749E}" type="datetime1">
              <a:rPr lang="en-US" smtClean="0"/>
              <a:t>12/18/19</a:t>
            </a:fld>
            <a:endParaRPr lang="en-US" dirty="0"/>
          </a:p>
        </p:txBody>
      </p:sp>
      <p:cxnSp>
        <p:nvCxnSpPr>
          <p:cNvPr id="11" name="Straight Arrow Connector 10">
            <a:extLst>
              <a:ext uri="{FF2B5EF4-FFF2-40B4-BE49-F238E27FC236}">
                <a16:creationId xmlns:a16="http://schemas.microsoft.com/office/drawing/2014/main" id="{F38D867A-C4ED-FA40-9774-E64DE12F7F87}"/>
              </a:ext>
            </a:extLst>
          </p:cNvPr>
          <p:cNvCxnSpPr>
            <a:cxnSpLocks/>
          </p:cNvCxnSpPr>
          <p:nvPr/>
        </p:nvCxnSpPr>
        <p:spPr>
          <a:xfrm flipV="1">
            <a:off x="10036243" y="1765738"/>
            <a:ext cx="1280054" cy="11774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105C0D-9ECA-134C-BDE1-204EEEB37F74}"/>
              </a:ext>
            </a:extLst>
          </p:cNvPr>
          <p:cNvCxnSpPr>
            <a:cxnSpLocks/>
          </p:cNvCxnSpPr>
          <p:nvPr/>
        </p:nvCxnSpPr>
        <p:spPr>
          <a:xfrm>
            <a:off x="10036243" y="2943226"/>
            <a:ext cx="0" cy="2259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3B9836-31A9-DA46-8F10-94178CD0527A}"/>
              </a:ext>
            </a:extLst>
          </p:cNvPr>
          <p:cNvCxnSpPr>
            <a:cxnSpLocks/>
          </p:cNvCxnSpPr>
          <p:nvPr/>
        </p:nvCxnSpPr>
        <p:spPr>
          <a:xfrm flipH="1" flipV="1">
            <a:off x="7756634" y="2917926"/>
            <a:ext cx="2279611" cy="2530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CD6C3-5278-4448-9CCA-9A341B7B0407}"/>
              </a:ext>
            </a:extLst>
          </p:cNvPr>
          <p:cNvCxnSpPr>
            <a:cxnSpLocks/>
          </p:cNvCxnSpPr>
          <p:nvPr/>
        </p:nvCxnSpPr>
        <p:spPr>
          <a:xfrm flipH="1">
            <a:off x="8471338" y="2949558"/>
            <a:ext cx="1564906" cy="228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46A06-E755-004B-891F-1DC257968348}"/>
              </a:ext>
            </a:extLst>
          </p:cNvPr>
          <p:cNvSpPr txBox="1"/>
          <p:nvPr/>
        </p:nvSpPr>
        <p:spPr>
          <a:xfrm>
            <a:off x="7439110" y="2399171"/>
            <a:ext cx="978538" cy="400110"/>
          </a:xfrm>
          <a:prstGeom prst="rect">
            <a:avLst/>
          </a:prstGeom>
          <a:noFill/>
        </p:spPr>
        <p:txBody>
          <a:bodyPr wrap="square" rtlCol="0">
            <a:spAutoFit/>
          </a:bodyPr>
          <a:lstStyle/>
          <a:p>
            <a:r>
              <a:rPr lang="en-US" sz="2000" dirty="0"/>
              <a:t>True jet</a:t>
            </a:r>
          </a:p>
        </p:txBody>
      </p:sp>
      <p:sp>
        <p:nvSpPr>
          <p:cNvPr id="27" name="TextBox 26">
            <a:extLst>
              <a:ext uri="{FF2B5EF4-FFF2-40B4-BE49-F238E27FC236}">
                <a16:creationId xmlns:a16="http://schemas.microsoft.com/office/drawing/2014/main" id="{1D786300-A41C-1E4A-8C39-A56E2EAC9297}"/>
              </a:ext>
            </a:extLst>
          </p:cNvPr>
          <p:cNvSpPr txBox="1"/>
          <p:nvPr/>
        </p:nvSpPr>
        <p:spPr>
          <a:xfrm>
            <a:off x="8100655" y="3251657"/>
            <a:ext cx="1153136" cy="400110"/>
          </a:xfrm>
          <a:prstGeom prst="rect">
            <a:avLst/>
          </a:prstGeom>
          <a:noFill/>
        </p:spPr>
        <p:txBody>
          <a:bodyPr wrap="square" rtlCol="0">
            <a:spAutoFit/>
          </a:bodyPr>
          <a:lstStyle/>
          <a:p>
            <a:r>
              <a:rPr lang="en-US" sz="2000" dirty="0"/>
              <a:t>Meas. jet</a:t>
            </a:r>
          </a:p>
        </p:txBody>
      </p:sp>
      <p:sp>
        <p:nvSpPr>
          <p:cNvPr id="28" name="TextBox 27">
            <a:extLst>
              <a:ext uri="{FF2B5EF4-FFF2-40B4-BE49-F238E27FC236}">
                <a16:creationId xmlns:a16="http://schemas.microsoft.com/office/drawing/2014/main" id="{B55B0090-4F4B-114D-BAD3-AE7E358884FA}"/>
              </a:ext>
            </a:extLst>
          </p:cNvPr>
          <p:cNvSpPr txBox="1"/>
          <p:nvPr/>
        </p:nvSpPr>
        <p:spPr>
          <a:xfrm>
            <a:off x="10191206" y="4321312"/>
            <a:ext cx="1153136" cy="400110"/>
          </a:xfrm>
          <a:prstGeom prst="rect">
            <a:avLst/>
          </a:prstGeom>
          <a:noFill/>
        </p:spPr>
        <p:txBody>
          <a:bodyPr wrap="square" rtlCol="0">
            <a:spAutoFit/>
          </a:bodyPr>
          <a:lstStyle/>
          <a:p>
            <a:r>
              <a:rPr lang="en-US" sz="2000" dirty="0"/>
              <a:t>Meas. jet</a:t>
            </a:r>
          </a:p>
        </p:txBody>
      </p:sp>
      <p:sp>
        <p:nvSpPr>
          <p:cNvPr id="29" name="TextBox 28">
            <a:extLst>
              <a:ext uri="{FF2B5EF4-FFF2-40B4-BE49-F238E27FC236}">
                <a16:creationId xmlns:a16="http://schemas.microsoft.com/office/drawing/2014/main" id="{BE0D5ECB-CD48-DB4B-9846-8939EB84B65C}"/>
              </a:ext>
            </a:extLst>
          </p:cNvPr>
          <p:cNvSpPr txBox="1"/>
          <p:nvPr/>
        </p:nvSpPr>
        <p:spPr>
          <a:xfrm>
            <a:off x="10829193" y="2154428"/>
            <a:ext cx="1153136" cy="400110"/>
          </a:xfrm>
          <a:prstGeom prst="rect">
            <a:avLst/>
          </a:prstGeom>
          <a:noFill/>
        </p:spPr>
        <p:txBody>
          <a:bodyPr wrap="square" rtlCol="0">
            <a:spAutoFit/>
          </a:bodyPr>
          <a:lstStyle/>
          <a:p>
            <a:r>
              <a:rPr lang="en-US" sz="2000" dirty="0"/>
              <a:t>Meas. jet</a:t>
            </a:r>
          </a:p>
        </p:txBody>
      </p:sp>
      <p:cxnSp>
        <p:nvCxnSpPr>
          <p:cNvPr id="34" name="Straight Arrow Connector 33">
            <a:extLst>
              <a:ext uri="{FF2B5EF4-FFF2-40B4-BE49-F238E27FC236}">
                <a16:creationId xmlns:a16="http://schemas.microsoft.com/office/drawing/2014/main" id="{5918067C-A539-FB4A-9C57-D511B72E350C}"/>
              </a:ext>
            </a:extLst>
          </p:cNvPr>
          <p:cNvCxnSpPr>
            <a:cxnSpLocks/>
          </p:cNvCxnSpPr>
          <p:nvPr/>
        </p:nvCxnSpPr>
        <p:spPr>
          <a:xfrm flipH="1" flipV="1">
            <a:off x="9514705" y="2714625"/>
            <a:ext cx="521538" cy="228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D601A66-1B31-5F45-81A6-9E8EBEBA96A3}"/>
                  </a:ext>
                </a:extLst>
              </p:cNvPr>
              <p:cNvSpPr txBox="1"/>
              <p:nvPr/>
            </p:nvSpPr>
            <p:spPr>
              <a:xfrm>
                <a:off x="9257168" y="2263661"/>
                <a:ext cx="828368" cy="41697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oMath>
                  </m:oMathPara>
                </a14:m>
                <a:endParaRPr lang="en-US" sz="2000" dirty="0"/>
              </a:p>
            </p:txBody>
          </p:sp>
        </mc:Choice>
        <mc:Fallback>
          <p:sp>
            <p:nvSpPr>
              <p:cNvPr id="38" name="TextBox 37">
                <a:extLst>
                  <a:ext uri="{FF2B5EF4-FFF2-40B4-BE49-F238E27FC236}">
                    <a16:creationId xmlns:a16="http://schemas.microsoft.com/office/drawing/2014/main" id="{DD601A66-1B31-5F45-81A6-9E8EBEBA96A3}"/>
                  </a:ext>
                </a:extLst>
              </p:cNvPr>
              <p:cNvSpPr txBox="1">
                <a:spLocks noRot="1" noChangeAspect="1" noMove="1" noResize="1" noEditPoints="1" noAdjustHandles="1" noChangeArrowheads="1" noChangeShapeType="1" noTextEdit="1"/>
              </p:cNvSpPr>
              <p:nvPr/>
            </p:nvSpPr>
            <p:spPr>
              <a:xfrm>
                <a:off x="9257168" y="2263661"/>
                <a:ext cx="828368" cy="416974"/>
              </a:xfrm>
              <a:prstGeom prst="rect">
                <a:avLst/>
              </a:prstGeom>
              <a:blipFill>
                <a:blip r:embed="rId4"/>
                <a:stretch>
                  <a:fillRect b="-5882"/>
                </a:stretch>
              </a:blipFill>
            </p:spPr>
            <p:txBody>
              <a:bodyPr/>
              <a:lstStyle/>
              <a:p>
                <a:r>
                  <a:rPr lang="en-US">
                    <a:noFill/>
                  </a:rPr>
                  <a:t> </a:t>
                </a:r>
              </a:p>
            </p:txBody>
          </p:sp>
        </mc:Fallback>
      </mc:AlternateContent>
      <p:sp>
        <p:nvSpPr>
          <p:cNvPr id="39" name="Arc 38">
            <a:extLst>
              <a:ext uri="{FF2B5EF4-FFF2-40B4-BE49-F238E27FC236}">
                <a16:creationId xmlns:a16="http://schemas.microsoft.com/office/drawing/2014/main" id="{99F7DD72-2990-324E-9C4A-63BB172F1942}"/>
              </a:ext>
            </a:extLst>
          </p:cNvPr>
          <p:cNvSpPr/>
          <p:nvPr/>
        </p:nvSpPr>
        <p:spPr>
          <a:xfrm rot="15116614">
            <a:off x="9606240" y="2790211"/>
            <a:ext cx="407757" cy="342737"/>
          </a:xfrm>
          <a:prstGeom prst="arc">
            <a:avLst>
              <a:gd name="adj1" fmla="val 16200000"/>
              <a:gd name="adj2" fmla="val 20456554"/>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0E9F53BE-2658-D646-AA3B-C16092E237FE}"/>
                  </a:ext>
                </a:extLst>
              </p:cNvPr>
              <p:cNvSpPr txBox="1"/>
              <p:nvPr/>
            </p:nvSpPr>
            <p:spPr>
              <a:xfrm>
                <a:off x="8966413" y="2614615"/>
                <a:ext cx="537455"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𝜙</m:t>
                      </m:r>
                    </m:oMath>
                  </m:oMathPara>
                </a14:m>
                <a:endParaRPr lang="en-US" dirty="0"/>
              </a:p>
            </p:txBody>
          </p:sp>
        </mc:Choice>
        <mc:Fallback>
          <p:sp>
            <p:nvSpPr>
              <p:cNvPr id="49" name="TextBox 48">
                <a:extLst>
                  <a:ext uri="{FF2B5EF4-FFF2-40B4-BE49-F238E27FC236}">
                    <a16:creationId xmlns:a16="http://schemas.microsoft.com/office/drawing/2014/main" id="{0E9F53BE-2658-D646-AA3B-C16092E237FE}"/>
                  </a:ext>
                </a:extLst>
              </p:cNvPr>
              <p:cNvSpPr txBox="1">
                <a:spLocks noRot="1" noChangeAspect="1" noMove="1" noResize="1" noEditPoints="1" noAdjustHandles="1" noChangeArrowheads="1" noChangeShapeType="1" noTextEdit="1"/>
              </p:cNvSpPr>
              <p:nvPr/>
            </p:nvSpPr>
            <p:spPr>
              <a:xfrm>
                <a:off x="8966413" y="2614615"/>
                <a:ext cx="537455" cy="369332"/>
              </a:xfrm>
              <a:prstGeom prst="rect">
                <a:avLst/>
              </a:prstGeom>
              <a:blipFill>
                <a:blip r:embed="rId5"/>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2878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4113-256F-724B-A36D-481F05BBDDA7}"/>
              </a:ext>
            </a:extLst>
          </p:cNvPr>
          <p:cNvPicPr>
            <a:picLocks noChangeAspect="1"/>
          </p:cNvPicPr>
          <p:nvPr/>
        </p:nvPicPr>
        <p:blipFill>
          <a:blip r:embed="rId2"/>
          <a:stretch>
            <a:fillRect/>
          </a:stretch>
        </p:blipFill>
        <p:spPr>
          <a:xfrm rot="5400000">
            <a:off x="7275588" y="1455933"/>
            <a:ext cx="4854957" cy="4977866"/>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83F5E3E-C8FB-294A-9F55-7A2A8C3D0D80}"/>
                  </a:ext>
                </a:extLst>
              </p:cNvPr>
              <p:cNvSpPr>
                <a:spLocks noGrp="1"/>
              </p:cNvSpPr>
              <p:nvPr>
                <p:ph idx="1"/>
              </p:nvPr>
            </p:nvSpPr>
            <p:spPr>
              <a:xfrm>
                <a:off x="348343" y="1229480"/>
                <a:ext cx="7355740" cy="5235995"/>
              </a:xfrm>
            </p:spPr>
            <p:txBody>
              <a:bodyPr/>
              <a:lstStyle/>
              <a:p>
                <a:r>
                  <a:rPr lang="en-US" dirty="0"/>
                  <a:t>Methods based on the jet response function</a:t>
                </a:r>
              </a:p>
              <a:p>
                <a:pPr lvl="1"/>
                <a:r>
                  <a:rPr lang="en-US" dirty="0"/>
                  <a:t>Parameterize jet reconstruction</a:t>
                </a:r>
              </a:p>
              <a:p>
                <a:pPr lvl="1"/>
                <a:r>
                  <a:rPr lang="en-US" dirty="0"/>
                  <a:t>Binned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oMath>
                </a14:m>
                <a:r>
                  <a:rPr lang="en-US" dirty="0"/>
                  <a:t> and jet flavor</a:t>
                </a:r>
              </a:p>
              <a:p>
                <a:r>
                  <a:rPr lang="en-US" dirty="0"/>
                  <a:t>Local Smearing</a:t>
                </a:r>
              </a:p>
              <a:p>
                <a:pPr lvl="1"/>
                <a:r>
                  <a:rPr lang="en-US" dirty="0"/>
                  <a:t>Consider the two leading jets</a:t>
                </a:r>
              </a:p>
              <a:p>
                <a:pPr lvl="2"/>
                <a:r>
                  <a:rPr lang="en-US" dirty="0"/>
                  <a:t>Start at jet response for standard MC (   )</a:t>
                </a:r>
              </a:p>
              <a:p>
                <a:pPr lvl="2"/>
                <a:r>
                  <a:rPr lang="en-US" dirty="0"/>
                  <a:t>Sample in window (          )</a:t>
                </a:r>
              </a:p>
              <a:p>
                <a:pPr lvl="2"/>
                <a:r>
                  <a:rPr lang="en-US" dirty="0"/>
                  <a:t>Recalculate variables jet(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𝜙</m:t>
                        </m:r>
                      </m:sub>
                      <m:sup>
                        <m:r>
                          <a:rPr lang="en-US" b="0" i="1" smtClean="0">
                            <a:latin typeface="Cambria Math" panose="02040503050406030204" pitchFamily="18" charset="0"/>
                          </a:rPr>
                          <m:t>𝑚𝑖𝑠𝑠</m:t>
                        </m:r>
                      </m:sup>
                    </m:sSubSup>
                  </m:oMath>
                </a14:m>
                <a:endParaRPr lang="en-US" dirty="0"/>
              </a:p>
              <a:p>
                <a:pPr lvl="2"/>
                <a:r>
                  <a:rPr lang="en-US" dirty="0"/>
                  <a:t>Does not bias jet quantities</a:t>
                </a:r>
              </a:p>
            </p:txBody>
          </p:sp>
        </mc:Choice>
        <mc:Fallback>
          <p:sp>
            <p:nvSpPr>
              <p:cNvPr id="2" name="Content Placeholder 1">
                <a:extLst>
                  <a:ext uri="{FF2B5EF4-FFF2-40B4-BE49-F238E27FC236}">
                    <a16:creationId xmlns:a16="http://schemas.microsoft.com/office/drawing/2014/main" id="{283F5E3E-C8FB-294A-9F55-7A2A8C3D0D80}"/>
                  </a:ext>
                </a:extLst>
              </p:cNvPr>
              <p:cNvSpPr>
                <a:spLocks noGrp="1" noRot="1" noChangeAspect="1" noMove="1" noResize="1" noEditPoints="1" noAdjustHandles="1" noChangeArrowheads="1" noChangeShapeType="1" noTextEdit="1"/>
              </p:cNvSpPr>
              <p:nvPr>
                <p:ph idx="1"/>
              </p:nvPr>
            </p:nvSpPr>
            <p:spPr>
              <a:xfrm>
                <a:off x="348343" y="1229480"/>
                <a:ext cx="7355740" cy="5235995"/>
              </a:xfrm>
              <a:blipFill>
                <a:blip r:embed="rId3"/>
                <a:stretch>
                  <a:fillRect l="-172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E15C-7394-2E45-953B-F2C0D60DA191}"/>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74F4790A-0A47-6142-9CCF-254DB8F457DE}"/>
              </a:ext>
            </a:extLst>
          </p:cNvPr>
          <p:cNvSpPr>
            <a:spLocks noGrp="1"/>
          </p:cNvSpPr>
          <p:nvPr>
            <p:ph type="sldNum" sz="quarter" idx="4"/>
          </p:nvPr>
        </p:nvSpPr>
        <p:spPr/>
        <p:txBody>
          <a:bodyPr/>
          <a:lstStyle/>
          <a:p>
            <a:fld id="{4FAB73BC-B049-4115-A692-8D63A059BFB8}" type="slidenum">
              <a:rPr lang="en-US" smtClean="0"/>
              <a:pPr/>
              <a:t>39</a:t>
            </a:fld>
            <a:endParaRPr lang="en-US" dirty="0"/>
          </a:p>
        </p:txBody>
      </p:sp>
      <p:sp>
        <p:nvSpPr>
          <p:cNvPr id="6" name="Title 5">
            <a:extLst>
              <a:ext uri="{FF2B5EF4-FFF2-40B4-BE49-F238E27FC236}">
                <a16:creationId xmlns:a16="http://schemas.microsoft.com/office/drawing/2014/main" id="{95EA74B4-7F0B-034A-B4F4-BB5F629667F5}"/>
              </a:ext>
            </a:extLst>
          </p:cNvPr>
          <p:cNvSpPr>
            <a:spLocks noGrp="1"/>
          </p:cNvSpPr>
          <p:nvPr>
            <p:ph type="title"/>
          </p:nvPr>
        </p:nvSpPr>
        <p:spPr/>
        <p:txBody>
          <a:bodyPr/>
          <a:lstStyle/>
          <a:p>
            <a:r>
              <a:rPr lang="en-US" dirty="0"/>
              <a:t>QCD Smearing Method</a:t>
            </a:r>
          </a:p>
        </p:txBody>
      </p:sp>
      <p:sp>
        <p:nvSpPr>
          <p:cNvPr id="9" name="Rectangle 8">
            <a:extLst>
              <a:ext uri="{FF2B5EF4-FFF2-40B4-BE49-F238E27FC236}">
                <a16:creationId xmlns:a16="http://schemas.microsoft.com/office/drawing/2014/main" id="{C5C048E4-5465-8847-90A2-F5B23D111A5D}"/>
              </a:ext>
            </a:extLst>
          </p:cNvPr>
          <p:cNvSpPr/>
          <p:nvPr/>
        </p:nvSpPr>
        <p:spPr>
          <a:xfrm>
            <a:off x="7214133" y="1757363"/>
            <a:ext cx="357603" cy="19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6986EC-3ECD-414F-BDC9-AAD55A745BA6}"/>
              </a:ext>
            </a:extLst>
          </p:cNvPr>
          <p:cNvSpPr txBox="1"/>
          <p:nvPr/>
        </p:nvSpPr>
        <p:spPr>
          <a:xfrm rot="16200000">
            <a:off x="6831003" y="2299291"/>
            <a:ext cx="1346907" cy="400110"/>
          </a:xfrm>
          <a:prstGeom prst="rect">
            <a:avLst/>
          </a:prstGeom>
          <a:noFill/>
        </p:spPr>
        <p:txBody>
          <a:bodyPr wrap="none" rtlCol="0">
            <a:spAutoFit/>
          </a:bodyPr>
          <a:lstStyle/>
          <a:p>
            <a:r>
              <a:rPr lang="en-US" sz="2000" b="1" dirty="0"/>
              <a:t>Probability</a:t>
            </a:r>
          </a:p>
        </p:txBody>
      </p:sp>
      <p:sp>
        <p:nvSpPr>
          <p:cNvPr id="12" name="5-Point Star 11">
            <a:extLst>
              <a:ext uri="{FF2B5EF4-FFF2-40B4-BE49-F238E27FC236}">
                <a16:creationId xmlns:a16="http://schemas.microsoft.com/office/drawing/2014/main" id="{66081A0A-963A-F941-8EA2-2B5E84F8CA36}"/>
              </a:ext>
            </a:extLst>
          </p:cNvPr>
          <p:cNvSpPr/>
          <p:nvPr/>
        </p:nvSpPr>
        <p:spPr>
          <a:xfrm>
            <a:off x="4678682"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
            <a:extLst>
              <a:ext uri="{FF2B5EF4-FFF2-40B4-BE49-F238E27FC236}">
                <a16:creationId xmlns:a16="http://schemas.microsoft.com/office/drawing/2014/main" id="{E5D44FF6-6CC6-4344-9907-08D06A036312}"/>
              </a:ext>
            </a:extLst>
          </p:cNvPr>
          <p:cNvSpPr>
            <a:spLocks noGrp="1"/>
          </p:cNvSpPr>
          <p:nvPr>
            <p:ph type="dt" sz="half" idx="2"/>
          </p:nvPr>
        </p:nvSpPr>
        <p:spPr>
          <a:xfrm>
            <a:off x="0" y="6492881"/>
            <a:ext cx="1564163" cy="365125"/>
          </a:xfrm>
        </p:spPr>
        <p:txBody>
          <a:bodyPr/>
          <a:lstStyle/>
          <a:p>
            <a:fld id="{1F9A6A38-D735-1D4D-810F-E83E584E9B5F}" type="datetime1">
              <a:rPr lang="en-US" smtClean="0"/>
              <a:t>12/18/19</a:t>
            </a:fld>
            <a:endParaRPr lang="en-US" dirty="0"/>
          </a:p>
        </p:txBody>
      </p:sp>
      <p:sp>
        <p:nvSpPr>
          <p:cNvPr id="3" name="Rectangle 2">
            <a:extLst>
              <a:ext uri="{FF2B5EF4-FFF2-40B4-BE49-F238E27FC236}">
                <a16:creationId xmlns:a16="http://schemas.microsoft.com/office/drawing/2014/main" id="{43569490-7522-D24E-9E99-A8A7362EB7DB}"/>
              </a:ext>
            </a:extLst>
          </p:cNvPr>
          <p:cNvSpPr/>
          <p:nvPr/>
        </p:nvSpPr>
        <p:spPr>
          <a:xfrm>
            <a:off x="9982475" y="2357438"/>
            <a:ext cx="1371326"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7140A44C-6FEF-CB48-8DD7-C089F0849359}"/>
              </a:ext>
            </a:extLst>
          </p:cNvPr>
          <p:cNvSpPr/>
          <p:nvPr/>
        </p:nvSpPr>
        <p:spPr>
          <a:xfrm>
            <a:off x="9456523"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CED9BF-2AAB-1448-B494-AC462A92DCF9}"/>
              </a:ext>
            </a:extLst>
          </p:cNvPr>
          <p:cNvSpPr/>
          <p:nvPr/>
        </p:nvSpPr>
        <p:spPr>
          <a:xfrm>
            <a:off x="9283849" y="1914860"/>
            <a:ext cx="565850" cy="371138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2E7431-9A53-604A-A327-1FAD758250EE}"/>
              </a:ext>
            </a:extLst>
          </p:cNvPr>
          <p:cNvSpPr/>
          <p:nvPr/>
        </p:nvSpPr>
        <p:spPr>
          <a:xfrm>
            <a:off x="2901751" y="3714249"/>
            <a:ext cx="376824" cy="335105"/>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374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4EA6F7B-3286-4947-A221-C5F60B11DB96}"/>
              </a:ext>
            </a:extLst>
          </p:cNvPr>
          <p:cNvPicPr>
            <a:picLocks noChangeAspect="1"/>
          </p:cNvPicPr>
          <p:nvPr/>
        </p:nvPicPr>
        <p:blipFill>
          <a:blip r:embed="rId3"/>
          <a:stretch>
            <a:fillRect/>
          </a:stretch>
        </p:blipFill>
        <p:spPr>
          <a:xfrm>
            <a:off x="6537164" y="3104002"/>
            <a:ext cx="5462059" cy="1986724"/>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F9F9B9D-8F0E-BF4C-940D-F18755155A06}"/>
                  </a:ext>
                </a:extLst>
              </p:cNvPr>
              <p:cNvSpPr>
                <a:spLocks noGrp="1"/>
              </p:cNvSpPr>
              <p:nvPr>
                <p:ph idx="1"/>
              </p:nvPr>
            </p:nvSpPr>
            <p:spPr>
              <a:xfrm>
                <a:off x="348343" y="1229480"/>
                <a:ext cx="11511148" cy="5235995"/>
              </a:xfrm>
            </p:spPr>
            <p:txBody>
              <a:bodyPr/>
              <a:lstStyle/>
              <a:p>
                <a:r>
                  <a:rPr lang="en-US" dirty="0"/>
                  <a:t>Hierarchy Problem</a:t>
                </a:r>
              </a:p>
              <a:p>
                <a:pPr lvl="1"/>
                <a:r>
                  <a:rPr lang="en-US" dirty="0"/>
                  <a:t>Higgs mass divergence from fermionic loop corrections</a:t>
                </a:r>
              </a:p>
              <a:p>
                <a:pPr lvl="2"/>
                <a:r>
                  <a:rPr lang="en-US" dirty="0"/>
                  <a:t>Direct contradiction to observed mass of 125.18 GeV</a:t>
                </a:r>
              </a:p>
              <a:p>
                <a:pPr lvl="1"/>
                <a14:m>
                  <m:oMath xmlns:m="http://schemas.openxmlformats.org/officeDocument/2006/math">
                    <m:r>
                      <m:rPr>
                        <m:sty m:val="p"/>
                      </m:rPr>
                      <a:rPr lang="en-US" b="0" i="1"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𝐻</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𝑓</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Λ</m:t>
                        </m:r>
                      </m:e>
                      <m:sub>
                        <m:r>
                          <a:rPr lang="en-US" b="0" i="1" smtClean="0">
                            <a:latin typeface="Cambria Math" panose="02040503050406030204" pitchFamily="18" charset="0"/>
                          </a:rPr>
                          <m:t>𝑈𝑉</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b="0" dirty="0"/>
              </a:p>
              <a:p>
                <a:pPr lvl="1"/>
                <a:r>
                  <a:rPr lang="en-US" b="0" dirty="0"/>
                  <a:t>Solution within Standard Model</a:t>
                </a:r>
              </a:p>
              <a:p>
                <a:pPr lvl="2"/>
                <a:r>
                  <a:rPr lang="en-US" dirty="0"/>
                  <a:t>Fine tuning, but is not natural</a:t>
                </a:r>
              </a:p>
              <a:p>
                <a:pPr lvl="2"/>
                <a:r>
                  <a:rPr lang="en-US" b="0" dirty="0"/>
                  <a:t>Ultraviolet cutoff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Λ</m:t>
                        </m:r>
                      </m:e>
                      <m:sub>
                        <m:r>
                          <a:rPr lang="en-US" b="0" i="1" smtClean="0">
                            <a:latin typeface="Cambria Math" panose="02040503050406030204" pitchFamily="18" charset="0"/>
                            <a:ea typeface="Cambria Math" panose="02040503050406030204" pitchFamily="18" charset="0"/>
                          </a:rPr>
                          <m:t>𝑈𝑉</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𝑃</m:t>
                        </m:r>
                      </m:sub>
                    </m:sSub>
                  </m:oMath>
                </a14:m>
                <a:endParaRPr lang="en-US" b="0" dirty="0"/>
              </a:p>
            </p:txBody>
          </p:sp>
        </mc:Choice>
        <mc:Fallback>
          <p:sp>
            <p:nvSpPr>
              <p:cNvPr id="2" name="Content Placeholder 1">
                <a:extLst>
                  <a:ext uri="{FF2B5EF4-FFF2-40B4-BE49-F238E27FC236}">
                    <a16:creationId xmlns:a16="http://schemas.microsoft.com/office/drawing/2014/main" id="{0F9F9B9D-8F0E-BF4C-940D-F18755155A06}"/>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4"/>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F8E7115-5414-4144-BE7A-D43AAFBC9699}"/>
              </a:ext>
            </a:extLst>
          </p:cNvPr>
          <p:cNvSpPr>
            <a:spLocks noGrp="1"/>
          </p:cNvSpPr>
          <p:nvPr>
            <p:ph type="dt" sz="half" idx="2"/>
          </p:nvPr>
        </p:nvSpPr>
        <p:spPr/>
        <p:txBody>
          <a:bodyPr/>
          <a:lstStyle/>
          <a:p>
            <a:fld id="{279341F8-B9AB-5747-BB19-1CB6007BD1EE}" type="datetime1">
              <a:rPr lang="en-US" smtClean="0"/>
              <a:t>12/18/19</a:t>
            </a:fld>
            <a:endParaRPr lang="en-US" dirty="0"/>
          </a:p>
        </p:txBody>
      </p:sp>
      <p:sp>
        <p:nvSpPr>
          <p:cNvPr id="4" name="Footer Placeholder 3">
            <a:extLst>
              <a:ext uri="{FF2B5EF4-FFF2-40B4-BE49-F238E27FC236}">
                <a16:creationId xmlns:a16="http://schemas.microsoft.com/office/drawing/2014/main" id="{588131C0-056F-EF44-A704-F8A485DA6F1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946ABB6-1F4A-684A-AE7D-500AD6FFF114}"/>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6" name="Title 5">
            <a:extLst>
              <a:ext uri="{FF2B5EF4-FFF2-40B4-BE49-F238E27FC236}">
                <a16:creationId xmlns:a16="http://schemas.microsoft.com/office/drawing/2014/main" id="{C04027CB-74BB-B54C-AB85-E78FDBC95A87}"/>
              </a:ext>
            </a:extLst>
          </p:cNvPr>
          <p:cNvSpPr>
            <a:spLocks noGrp="1"/>
          </p:cNvSpPr>
          <p:nvPr>
            <p:ph type="title"/>
          </p:nvPr>
        </p:nvSpPr>
        <p:spPr/>
        <p:txBody>
          <a:bodyPr/>
          <a:lstStyle/>
          <a:p>
            <a:r>
              <a:rPr lang="en-US" dirty="0"/>
              <a:t>Hierarchy Problem</a:t>
            </a:r>
          </a:p>
        </p:txBody>
      </p:sp>
      <p:sp>
        <p:nvSpPr>
          <p:cNvPr id="8" name="Rectangle 7">
            <a:extLst>
              <a:ext uri="{FF2B5EF4-FFF2-40B4-BE49-F238E27FC236}">
                <a16:creationId xmlns:a16="http://schemas.microsoft.com/office/drawing/2014/main" id="{A4A10D54-08C9-FA43-A2B1-09A8DFCF95C9}"/>
              </a:ext>
            </a:extLst>
          </p:cNvPr>
          <p:cNvSpPr/>
          <p:nvPr/>
        </p:nvSpPr>
        <p:spPr>
          <a:xfrm>
            <a:off x="8455358" y="307873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0F570B-7DF7-1C42-B09B-2372CD668772}"/>
              </a:ext>
            </a:extLst>
          </p:cNvPr>
          <p:cNvSpPr/>
          <p:nvPr/>
        </p:nvSpPr>
        <p:spPr>
          <a:xfrm>
            <a:off x="10392842" y="3062314"/>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F74A2-211A-4447-93FB-C1434C23808C}"/>
              </a:ext>
            </a:extLst>
          </p:cNvPr>
          <p:cNvSpPr/>
          <p:nvPr/>
        </p:nvSpPr>
        <p:spPr>
          <a:xfrm>
            <a:off x="9453661" y="379180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7CF964-C328-1B43-991B-A5452444B6C2}"/>
              </a:ext>
            </a:extLst>
          </p:cNvPr>
          <p:cNvSpPr/>
          <p:nvPr/>
        </p:nvSpPr>
        <p:spPr>
          <a:xfrm>
            <a:off x="9366488" y="2682001"/>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0048EA-16AD-0C43-8DDD-3102917B97F5}"/>
                  </a:ext>
                </a:extLst>
              </p:cNvPr>
              <p:cNvSpPr txBox="1"/>
              <p:nvPr/>
            </p:nvSpPr>
            <p:spPr>
              <a:xfrm>
                <a:off x="7555875"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16" name="TextBox 15">
                <a:extLst>
                  <a:ext uri="{FF2B5EF4-FFF2-40B4-BE49-F238E27FC236}">
                    <a16:creationId xmlns:a16="http://schemas.microsoft.com/office/drawing/2014/main" id="{7D0048EA-16AD-0C43-8DDD-3102917B97F5}"/>
                  </a:ext>
                </a:extLst>
              </p:cNvPr>
              <p:cNvSpPr txBox="1">
                <a:spLocks noRot="1" noChangeAspect="1" noMove="1" noResize="1" noEditPoints="1" noAdjustHandles="1" noChangeArrowheads="1" noChangeShapeType="1" noTextEdit="1"/>
              </p:cNvSpPr>
              <p:nvPr/>
            </p:nvSpPr>
            <p:spPr>
              <a:xfrm>
                <a:off x="7555875" y="3670717"/>
                <a:ext cx="412612" cy="461665"/>
              </a:xfrm>
              <a:prstGeom prst="rect">
                <a:avLst/>
              </a:prstGeom>
              <a:blipFill>
                <a:blip r:embed="rId5"/>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2D74EF-5A3B-B94C-89B7-5118E35A7B31}"/>
                  </a:ext>
                </a:extLst>
              </p:cNvPr>
              <p:cNvSpPr txBox="1"/>
              <p:nvPr/>
            </p:nvSpPr>
            <p:spPr>
              <a:xfrm>
                <a:off x="9029044" y="3072658"/>
                <a:ext cx="4867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20" name="TextBox 19">
                <a:extLst>
                  <a:ext uri="{FF2B5EF4-FFF2-40B4-BE49-F238E27FC236}">
                    <a16:creationId xmlns:a16="http://schemas.microsoft.com/office/drawing/2014/main" id="{372D74EF-5A3B-B94C-89B7-5118E35A7B31}"/>
                  </a:ext>
                </a:extLst>
              </p:cNvPr>
              <p:cNvSpPr txBox="1">
                <a:spLocks noRot="1" noChangeAspect="1" noMove="1" noResize="1" noEditPoints="1" noAdjustHandles="1" noChangeArrowheads="1" noChangeShapeType="1" noTextEdit="1"/>
              </p:cNvSpPr>
              <p:nvPr/>
            </p:nvSpPr>
            <p:spPr>
              <a:xfrm>
                <a:off x="9029044" y="3072658"/>
                <a:ext cx="486780"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D31C59-7AE4-7740-A1A1-3125F77C7B69}"/>
                  </a:ext>
                </a:extLst>
              </p:cNvPr>
              <p:cNvSpPr txBox="1"/>
              <p:nvPr/>
            </p:nvSpPr>
            <p:spPr>
              <a:xfrm>
                <a:off x="9082727" y="4813886"/>
                <a:ext cx="370934"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21" name="TextBox 20">
                <a:extLst>
                  <a:ext uri="{FF2B5EF4-FFF2-40B4-BE49-F238E27FC236}">
                    <a16:creationId xmlns:a16="http://schemas.microsoft.com/office/drawing/2014/main" id="{2AD31C59-7AE4-7740-A1A1-3125F77C7B69}"/>
                  </a:ext>
                </a:extLst>
              </p:cNvPr>
              <p:cNvSpPr txBox="1">
                <a:spLocks noRot="1" noChangeAspect="1" noMove="1" noResize="1" noEditPoints="1" noAdjustHandles="1" noChangeArrowheads="1" noChangeShapeType="1" noTextEdit="1"/>
              </p:cNvSpPr>
              <p:nvPr/>
            </p:nvSpPr>
            <p:spPr>
              <a:xfrm>
                <a:off x="9082727" y="4813886"/>
                <a:ext cx="370934" cy="470706"/>
              </a:xfrm>
              <a:prstGeom prst="rect">
                <a:avLst/>
              </a:prstGeom>
              <a:blipFill>
                <a:blip r:embed="rId7"/>
                <a:stretch>
                  <a:fillRect l="-10000" r="-10000" b="-13158"/>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E8CE012A-74A9-264D-9D76-5F1653278955}"/>
              </a:ext>
            </a:extLst>
          </p:cNvPr>
          <p:cNvPicPr>
            <a:picLocks noChangeAspect="1"/>
          </p:cNvPicPr>
          <p:nvPr/>
        </p:nvPicPr>
        <p:blipFill>
          <a:blip r:embed="rId8"/>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66A382-C50E-F543-AF9D-1524BB3BFE5E}"/>
                  </a:ext>
                </a:extLst>
              </p:cNvPr>
              <p:cNvSpPr txBox="1"/>
              <p:nvPr/>
            </p:nvSpPr>
            <p:spPr>
              <a:xfrm>
                <a:off x="10443290"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5" name="TextBox 44">
                <a:extLst>
                  <a:ext uri="{FF2B5EF4-FFF2-40B4-BE49-F238E27FC236}">
                    <a16:creationId xmlns:a16="http://schemas.microsoft.com/office/drawing/2014/main" id="{D166A382-C50E-F543-AF9D-1524BB3BFE5E}"/>
                  </a:ext>
                </a:extLst>
              </p:cNvPr>
              <p:cNvSpPr txBox="1">
                <a:spLocks noRot="1" noChangeAspect="1" noMove="1" noResize="1" noEditPoints="1" noAdjustHandles="1" noChangeArrowheads="1" noChangeShapeType="1" noTextEdit="1"/>
              </p:cNvSpPr>
              <p:nvPr/>
            </p:nvSpPr>
            <p:spPr>
              <a:xfrm>
                <a:off x="10443290" y="3670717"/>
                <a:ext cx="412612" cy="461665"/>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89A00FE-FBE4-1C4A-A736-F6B5A1A57985}"/>
              </a:ext>
            </a:extLst>
          </p:cNvPr>
          <p:cNvSpPr txBox="1"/>
          <p:nvPr/>
        </p:nvSpPr>
        <p:spPr>
          <a:xfrm>
            <a:off x="0" y="6032385"/>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336573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5E858-27D1-1444-B520-E13D7D382864}"/>
              </a:ext>
            </a:extLst>
          </p:cNvPr>
          <p:cNvPicPr>
            <a:picLocks noChangeAspect="1"/>
          </p:cNvPicPr>
          <p:nvPr/>
        </p:nvPicPr>
        <p:blipFill>
          <a:blip r:embed="rId2"/>
          <a:stretch>
            <a:fillRect/>
          </a:stretch>
        </p:blipFill>
        <p:spPr>
          <a:xfrm rot="5400000">
            <a:off x="6207299" y="910279"/>
            <a:ext cx="5264927" cy="5487525"/>
          </a:xfrm>
          <a:prstGeom prst="rect">
            <a:avLst/>
          </a:prstGeom>
        </p:spPr>
      </p:pic>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3"/>
          <a:stretch>
            <a:fillRect/>
          </a:stretch>
        </p:blipFill>
        <p:spPr>
          <a:xfrm rot="5400000">
            <a:off x="534603" y="910279"/>
            <a:ext cx="5264925" cy="5487524"/>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4829A0EC-500C-CB43-992B-EB44880F65F8}" type="datetime1">
              <a:rPr lang="en-US" smtClean="0"/>
              <a:t>12/18/19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40</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sp>
        <p:nvSpPr>
          <p:cNvPr id="11" name="Rectangle 10">
            <a:extLst>
              <a:ext uri="{FF2B5EF4-FFF2-40B4-BE49-F238E27FC236}">
                <a16:creationId xmlns:a16="http://schemas.microsoft.com/office/drawing/2014/main" id="{0918FA97-1AD4-924F-A654-2CDB52A8DC1B}"/>
              </a:ext>
            </a:extLst>
          </p:cNvPr>
          <p:cNvSpPr/>
          <p:nvPr/>
        </p:nvSpPr>
        <p:spPr>
          <a:xfrm>
            <a:off x="4784888" y="5991177"/>
            <a:ext cx="34432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FA5498-4B7C-7D41-80B0-EE62CA1CB94A}"/>
                  </a:ext>
                </a:extLst>
              </p:cNvPr>
              <p:cNvSpPr txBox="1"/>
              <p:nvPr/>
            </p:nvSpPr>
            <p:spPr>
              <a:xfrm>
                <a:off x="4466908" y="5902040"/>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AFA5498-4B7C-7D41-80B0-EE62CA1CB94A}"/>
                  </a:ext>
                </a:extLst>
              </p:cNvPr>
              <p:cNvSpPr txBox="1">
                <a:spLocks noRot="1" noChangeAspect="1" noMove="1" noResize="1" noEditPoints="1" noAdjustHandles="1" noChangeArrowheads="1" noChangeShapeType="1" noTextEdit="1"/>
              </p:cNvSpPr>
              <p:nvPr/>
            </p:nvSpPr>
            <p:spPr>
              <a:xfrm>
                <a:off x="4466908" y="5902040"/>
                <a:ext cx="763799" cy="384464"/>
              </a:xfrm>
              <a:prstGeom prst="rect">
                <a:avLst/>
              </a:prstGeom>
              <a:blipFill>
                <a:blip r:embed="rId4"/>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AF80C90-7785-5A46-97AD-5E72B31D061D}"/>
              </a:ext>
            </a:extLst>
          </p:cNvPr>
          <p:cNvSpPr/>
          <p:nvPr/>
        </p:nvSpPr>
        <p:spPr>
          <a:xfrm>
            <a:off x="10434158" y="5991177"/>
            <a:ext cx="391604"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706281-4E10-6C44-9318-DC3A7D9D41ED}"/>
                  </a:ext>
                </a:extLst>
              </p:cNvPr>
              <p:cNvSpPr txBox="1"/>
              <p:nvPr/>
            </p:nvSpPr>
            <p:spPr>
              <a:xfrm>
                <a:off x="10200795" y="590261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6" name="TextBox 15">
                <a:extLst>
                  <a:ext uri="{FF2B5EF4-FFF2-40B4-BE49-F238E27FC236}">
                    <a16:creationId xmlns:a16="http://schemas.microsoft.com/office/drawing/2014/main" id="{0C706281-4E10-6C44-9318-DC3A7D9D41ED}"/>
                  </a:ext>
                </a:extLst>
              </p:cNvPr>
              <p:cNvSpPr txBox="1">
                <a:spLocks noRot="1" noChangeAspect="1" noMove="1" noResize="1" noEditPoints="1" noAdjustHandles="1" noChangeArrowheads="1" noChangeShapeType="1" noTextEdit="1"/>
              </p:cNvSpPr>
              <p:nvPr/>
            </p:nvSpPr>
            <p:spPr>
              <a:xfrm>
                <a:off x="10200795" y="5902618"/>
                <a:ext cx="763799" cy="38446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BFDD3A3-445B-B64E-83A5-AA98DB625848}"/>
                  </a:ext>
                </a:extLst>
              </p:cNvPr>
              <p:cNvSpPr txBox="1"/>
              <p:nvPr/>
            </p:nvSpPr>
            <p:spPr>
              <a:xfrm>
                <a:off x="1564163" y="244791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7" name="TextBox 16">
                <a:extLst>
                  <a:ext uri="{FF2B5EF4-FFF2-40B4-BE49-F238E27FC236}">
                    <a16:creationId xmlns:a16="http://schemas.microsoft.com/office/drawing/2014/main" id="{7BFDD3A3-445B-B64E-83A5-AA98DB625848}"/>
                  </a:ext>
                </a:extLst>
              </p:cNvPr>
              <p:cNvSpPr txBox="1">
                <a:spLocks noRot="1" noChangeAspect="1" noMove="1" noResize="1" noEditPoints="1" noAdjustHandles="1" noChangeArrowheads="1" noChangeShapeType="1" noTextEdit="1"/>
              </p:cNvSpPr>
              <p:nvPr/>
            </p:nvSpPr>
            <p:spPr>
              <a:xfrm>
                <a:off x="1564163" y="2447914"/>
                <a:ext cx="1258550" cy="369332"/>
              </a:xfrm>
              <a:prstGeom prst="rect">
                <a:avLst/>
              </a:prstGeom>
              <a:blipFill>
                <a:blip r:embed="rId6"/>
                <a:stretch>
                  <a:fillRect l="-3000" t="-6667" r="-3000"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7559EC8-039A-BB47-A3D4-988A750F3617}"/>
                  </a:ext>
                </a:extLst>
              </p:cNvPr>
              <p:cNvSpPr txBox="1"/>
              <p:nvPr/>
            </p:nvSpPr>
            <p:spPr>
              <a:xfrm>
                <a:off x="7153275" y="244791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8" name="TextBox 17">
                <a:extLst>
                  <a:ext uri="{FF2B5EF4-FFF2-40B4-BE49-F238E27FC236}">
                    <a16:creationId xmlns:a16="http://schemas.microsoft.com/office/drawing/2014/main" id="{67559EC8-039A-BB47-A3D4-988A750F3617}"/>
                  </a:ext>
                </a:extLst>
              </p:cNvPr>
              <p:cNvSpPr txBox="1">
                <a:spLocks noRot="1" noChangeAspect="1" noMove="1" noResize="1" noEditPoints="1" noAdjustHandles="1" noChangeArrowheads="1" noChangeShapeType="1" noTextEdit="1"/>
              </p:cNvSpPr>
              <p:nvPr/>
            </p:nvSpPr>
            <p:spPr>
              <a:xfrm>
                <a:off x="7153275" y="2447914"/>
                <a:ext cx="1302729" cy="369332"/>
              </a:xfrm>
              <a:prstGeom prst="rect">
                <a:avLst/>
              </a:prstGeom>
              <a:blipFill>
                <a:blip r:embed="rId7"/>
                <a:stretch>
                  <a:fillRect l="-2885" t="-6667" r="-1923" b="-23333"/>
                </a:stretch>
              </a:blipFill>
            </p:spPr>
            <p:txBody>
              <a:bodyPr/>
              <a:lstStyle/>
              <a:p>
                <a:r>
                  <a:rPr lang="en-US">
                    <a:noFill/>
                  </a:rPr>
                  <a:t> </a:t>
                </a:r>
              </a:p>
            </p:txBody>
          </p:sp>
        </mc:Fallback>
      </mc:AlternateContent>
    </p:spTree>
    <p:extLst>
      <p:ext uri="{BB962C8B-B14F-4D97-AF65-F5344CB8AC3E}">
        <p14:creationId xmlns:p14="http://schemas.microsoft.com/office/powerpoint/2010/main" val="340858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4301D9C-02FC-AA46-AE72-C2886544E561}"/>
                  </a:ext>
                </a:extLst>
              </p:cNvPr>
              <p:cNvSpPr>
                <a:spLocks noGrp="1"/>
              </p:cNvSpPr>
              <p:nvPr>
                <p:ph idx="1"/>
              </p:nvPr>
            </p:nvSpPr>
            <p:spPr>
              <a:xfrm>
                <a:off x="348343" y="1229480"/>
                <a:ext cx="5933187" cy="5235995"/>
              </a:xfrm>
            </p:spPr>
            <p:txBody>
              <a:body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250&lt;</m:t>
                        </m:r>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&lt;350(400)</m:t>
                    </m:r>
                  </m:oMath>
                </a14:m>
                <a:r>
                  <a:rPr lang="en-US" dirty="0"/>
                  <a:t> GeV</a:t>
                </a:r>
              </a:p>
              <a:p>
                <a:pPr lvl="1"/>
                <a:r>
                  <a:rPr lang="en-US" dirty="0"/>
                  <a:t>Relaxed cuts compared to search region</a:t>
                </a:r>
              </a:p>
            </p:txBody>
          </p:sp>
        </mc:Choice>
        <mc:Fallback>
          <p:sp>
            <p:nvSpPr>
              <p:cNvPr id="2" name="Content Placeholder 1">
                <a:extLst>
                  <a:ext uri="{FF2B5EF4-FFF2-40B4-BE49-F238E27FC236}">
                    <a16:creationId xmlns:a16="http://schemas.microsoft.com/office/drawing/2014/main" id="{D4301D9C-02FC-AA46-AE72-C2886544E561}"/>
                  </a:ext>
                </a:extLst>
              </p:cNvPr>
              <p:cNvSpPr>
                <a:spLocks noGrp="1" noRot="1" noChangeAspect="1" noMove="1" noResize="1" noEditPoints="1" noAdjustHandles="1" noChangeArrowheads="1" noChangeShapeType="1" noTextEdit="1"/>
              </p:cNvSpPr>
              <p:nvPr>
                <p:ph idx="1"/>
              </p:nvPr>
            </p:nvSpPr>
            <p:spPr>
              <a:xfrm>
                <a:off x="348343" y="1229480"/>
                <a:ext cx="5933187" cy="5235995"/>
              </a:xfrm>
              <a:blipFill>
                <a:blip r:embed="rId2"/>
                <a:stretch>
                  <a:fillRect l="-2132"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B9209E53-A694-9D46-BED2-9515CD5D7805}" type="datetime1">
              <a:rPr lang="en-US" smtClean="0"/>
              <a:t>12/18/19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41</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Data versus Predicted Simulation</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3"/>
          <a:stretch>
            <a:fillRect/>
          </a:stretch>
        </p:blipFill>
        <p:spPr>
          <a:xfrm>
            <a:off x="6659977" y="1327259"/>
            <a:ext cx="5532023" cy="5235995"/>
          </a:xfrm>
          <a:prstGeom prst="rect">
            <a:avLst/>
          </a:prstGeom>
        </p:spPr>
      </p:pic>
      <p:sp>
        <p:nvSpPr>
          <p:cNvPr id="8" name="Rectangle 7">
            <a:extLst>
              <a:ext uri="{FF2B5EF4-FFF2-40B4-BE49-F238E27FC236}">
                <a16:creationId xmlns:a16="http://schemas.microsoft.com/office/drawing/2014/main" id="{F53174BA-936C-2548-8F7D-ED061ABEFF70}"/>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08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C3860254-6DC6-0343-B49D-C7E08C6A9096}" type="datetime1">
              <a:rPr lang="en-US" smtClean="0"/>
              <a:t>12/18/19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42</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Data versus Predicted Simulation</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2"/>
          <a:stretch>
            <a:fillRect/>
          </a:stretch>
        </p:blipFill>
        <p:spPr>
          <a:xfrm>
            <a:off x="6659977" y="1327259"/>
            <a:ext cx="5532023" cy="5235995"/>
          </a:xfrm>
          <a:prstGeom prst="rect">
            <a:avLst/>
          </a:prstGeom>
        </p:spPr>
      </p:pic>
      <p:pic>
        <p:nvPicPr>
          <p:cNvPr id="8" name="Content Placeholder 9">
            <a:extLst>
              <a:ext uri="{FF2B5EF4-FFF2-40B4-BE49-F238E27FC236}">
                <a16:creationId xmlns:a16="http://schemas.microsoft.com/office/drawing/2014/main" id="{223829EA-9B03-6D4D-AD07-3E0E348C5952}"/>
              </a:ext>
            </a:extLst>
          </p:cNvPr>
          <p:cNvPicPr>
            <a:picLocks noChangeAspect="1"/>
          </p:cNvPicPr>
          <p:nvPr/>
        </p:nvPicPr>
        <p:blipFill>
          <a:blip r:embed="rId3"/>
          <a:stretch>
            <a:fillRect/>
          </a:stretch>
        </p:blipFill>
        <p:spPr>
          <a:xfrm>
            <a:off x="6659976" y="1333764"/>
            <a:ext cx="5532022" cy="5229490"/>
          </a:xfrm>
          <a:prstGeom prst="rect">
            <a:avLst/>
          </a:prstGeom>
        </p:spPr>
      </p:pic>
      <p:sp>
        <p:nvSpPr>
          <p:cNvPr id="9" name="Rectangle 8">
            <a:extLst>
              <a:ext uri="{FF2B5EF4-FFF2-40B4-BE49-F238E27FC236}">
                <a16:creationId xmlns:a16="http://schemas.microsoft.com/office/drawing/2014/main" id="{010C5092-7DA3-A942-BA4E-1DC1F3CE7185}"/>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Content Placeholder 1">
                <a:extLst>
                  <a:ext uri="{FF2B5EF4-FFF2-40B4-BE49-F238E27FC236}">
                    <a16:creationId xmlns:a16="http://schemas.microsoft.com/office/drawing/2014/main" id="{6EEEBEE8-3FFF-4243-B5B9-9B77E50BF6DA}"/>
                  </a:ext>
                </a:extLst>
              </p:cNvPr>
              <p:cNvSpPr txBox="1">
                <a:spLocks/>
              </p:cNvSpPr>
              <p:nvPr/>
            </p:nvSpPr>
            <p:spPr>
              <a:xfrm>
                <a:off x="348343" y="1229480"/>
                <a:ext cx="5933187" cy="5235995"/>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250&lt;</m:t>
                        </m:r>
                        <m:r>
                          <a:rPr lang="en-US" i="1" smtClean="0">
                            <a:latin typeface="Cambria Math" panose="02040503050406030204" pitchFamily="18" charset="0"/>
                          </a:rPr>
                          <m:t>𝑝</m:t>
                        </m:r>
                      </m:e>
                      <m:sub>
                        <m:r>
                          <a:rPr lang="en-US" i="1" smtClean="0">
                            <a:latin typeface="Cambria Math" panose="02040503050406030204" pitchFamily="18" charset="0"/>
                          </a:rPr>
                          <m:t>𝑇</m:t>
                        </m:r>
                      </m:sub>
                      <m:sup>
                        <m:r>
                          <a:rPr lang="en-US" i="1" smtClean="0">
                            <a:latin typeface="Cambria Math" panose="02040503050406030204" pitchFamily="18" charset="0"/>
                          </a:rPr>
                          <m:t>𝑚𝑖𝑠𝑠</m:t>
                        </m:r>
                      </m:sup>
                    </m:sSubSup>
                    <m:r>
                      <a:rPr lang="en-US" i="1" smtClean="0">
                        <a:latin typeface="Cambria Math" panose="02040503050406030204" pitchFamily="18" charset="0"/>
                      </a:rPr>
                      <m:t>&lt;400</m:t>
                    </m:r>
                  </m:oMath>
                </a14:m>
                <a:r>
                  <a:rPr lang="en-US" dirty="0"/>
                  <a:t> GeV</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&gt;400</m:t>
                    </m:r>
                  </m:oMath>
                </a14:m>
                <a:r>
                  <a:rPr lang="en-US" dirty="0"/>
                  <a:t> GeV</a:t>
                </a:r>
              </a:p>
              <a:p>
                <a:pPr lvl="1"/>
                <a:r>
                  <a:rPr lang="en-US" dirty="0"/>
                  <a:t>Relaxed cuts compared to search region</a:t>
                </a:r>
              </a:p>
            </p:txBody>
          </p:sp>
        </mc:Choice>
        <mc:Fallback>
          <p:sp>
            <p:nvSpPr>
              <p:cNvPr id="12" name="Content Placeholder 1">
                <a:extLst>
                  <a:ext uri="{FF2B5EF4-FFF2-40B4-BE49-F238E27FC236}">
                    <a16:creationId xmlns:a16="http://schemas.microsoft.com/office/drawing/2014/main" id="{6EEEBEE8-3FFF-4243-B5B9-9B77E50BF6DA}"/>
                  </a:ext>
                </a:extLst>
              </p:cNvPr>
              <p:cNvSpPr txBox="1">
                <a:spLocks noRot="1" noChangeAspect="1" noMove="1" noResize="1" noEditPoints="1" noAdjustHandles="1" noChangeArrowheads="1" noChangeShapeType="1" noTextEdit="1"/>
              </p:cNvSpPr>
              <p:nvPr/>
            </p:nvSpPr>
            <p:spPr>
              <a:xfrm>
                <a:off x="348343" y="1229480"/>
                <a:ext cx="5933187" cy="5235995"/>
              </a:xfrm>
              <a:prstGeom prst="rect">
                <a:avLst/>
              </a:prstGeom>
              <a:blipFill>
                <a:blip r:embed="rId4"/>
                <a:stretch>
                  <a:fillRect l="-2132" t="-1937"/>
                </a:stretch>
              </a:blipFill>
            </p:spPr>
            <p:txBody>
              <a:bodyPr/>
              <a:lstStyle/>
              <a:p>
                <a:r>
                  <a:rPr lang="en-US">
                    <a:noFill/>
                  </a:rPr>
                  <a:t> </a:t>
                </a:r>
              </a:p>
            </p:txBody>
          </p:sp>
        </mc:Fallback>
      </mc:AlternateContent>
    </p:spTree>
    <p:extLst>
      <p:ext uri="{BB962C8B-B14F-4D97-AF65-F5344CB8AC3E}">
        <p14:creationId xmlns:p14="http://schemas.microsoft.com/office/powerpoint/2010/main" val="15784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3F6A38-6920-E241-8DD2-542FC1D707FF}"/>
              </a:ext>
            </a:extLst>
          </p:cNvPr>
          <p:cNvPicPr>
            <a:picLocks noChangeAspect="1"/>
          </p:cNvPicPr>
          <p:nvPr/>
        </p:nvPicPr>
        <p:blipFill>
          <a:blip r:embed="rId3"/>
          <a:stretch>
            <a:fillRect/>
          </a:stretch>
        </p:blipFill>
        <p:spPr>
          <a:xfrm>
            <a:off x="2206824" y="2640725"/>
            <a:ext cx="4152597" cy="869998"/>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39AF745-6308-3541-A1FA-BCEEB5ACF70C}"/>
                  </a:ext>
                </a:extLst>
              </p:cNvPr>
              <p:cNvSpPr>
                <a:spLocks noGrp="1"/>
              </p:cNvSpPr>
              <p:nvPr>
                <p:ph idx="1"/>
              </p:nvPr>
            </p:nvSpPr>
            <p:spPr/>
            <p:txBody>
              <a:bodyPr>
                <a:normAutofit lnSpcReduction="10000"/>
              </a:bodyPr>
              <a:lstStyle/>
              <a:p>
                <a:r>
                  <a:rPr lang="en-US" dirty="0"/>
                  <a:t>Likelihood function</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d>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d>
                          </m:sup>
                        </m:sSup>
                      </m:e>
                    </m:nary>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𝜅</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𝜅</m:t>
                                </m:r>
                              </m:sub>
                              <m:sup>
                                <m:r>
                                  <a:rPr lang="en-US" b="0" i="1" smtClean="0">
                                    <a:latin typeface="Cambria Math" panose="02040503050406030204" pitchFamily="18" charset="0"/>
                                    <a:ea typeface="Cambria Math" panose="02040503050406030204" pitchFamily="18" charset="0"/>
                                  </a:rPr>
                                  <m:t>2</m:t>
                                </m:r>
                              </m:sup>
                            </m:sSubSup>
                          </m:sup>
                        </m:sSup>
                      </m:e>
                    </m:nary>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rPr>
                      <m:t>=−2</m:t>
                    </m:r>
                    <m:r>
                      <m:rPr>
                        <m:nor/>
                      </m:rPr>
                      <a:rPr lang="en-US" b="0" i="0" smtClean="0">
                        <a:latin typeface="Cambria Math" panose="02040503050406030204" pitchFamily="18" charset="0"/>
                      </a:rPr>
                      <m:t>ln</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rPr>
                                  <m:t>𝜇</m:t>
                                </m:r>
                              </m:sub>
                            </m:sSub>
                          </m:e>
                        </m:d>
                      </m:num>
                      <m:den>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den>
                    </m:f>
                  </m:oMath>
                </a14:m>
                <a:endParaRPr lang="en-US" dirty="0"/>
              </a:p>
              <a:p>
                <a:pPr lvl="1"/>
                <a:r>
                  <a:rPr lang="en-US" dirty="0"/>
                  <a:t>Log Normal: </a:t>
                </a:r>
              </a:p>
              <a:p>
                <a:endParaRPr lang="en-US" dirty="0"/>
              </a:p>
              <a:p>
                <a:r>
                  <a:rPr lang="en-US" dirty="0"/>
                  <a:t>Calculate the confidence levels for each signal region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𝑞</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e>
                        <m:r>
                          <m:rPr>
                            <m:nor/>
                          </m:rPr>
                          <a:rPr lang="en-US" b="0" i="0" smtClean="0">
                            <a:latin typeface="Cambria Math" panose="02040503050406030204" pitchFamily="18" charset="0"/>
                          </a:rPr>
                          <m:t>signal</m:t>
                        </m:r>
                        <m:r>
                          <m:rPr>
                            <m:nor/>
                          </m:rPr>
                          <a:rPr lang="en-US" b="0" i="0" smtClean="0">
                            <a:latin typeface="Cambria Math" panose="02040503050406030204" pitchFamily="18" charset="0"/>
                          </a:rPr>
                          <m:t>+</m:t>
                        </m:r>
                        <m:r>
                          <m:rPr>
                            <m:nor/>
                          </m:rPr>
                          <a:rPr lang="en-US" b="0" i="0" smtClean="0">
                            <a:latin typeface="Cambria Math" panose="02040503050406030204" pitchFamily="18" charset="0"/>
                          </a:rPr>
                          <m:t>background</m:t>
                        </m:r>
                      </m:e>
                    </m:d>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𝜇</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e>
                    </m:nary>
                  </m:oMath>
                </a14:m>
                <a:endParaRPr lang="en-US" dirty="0"/>
              </a:p>
              <a:p>
                <a:pPr lvl="1"/>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𝜇</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e>
                      <m:e>
                        <m:r>
                          <m:rPr>
                            <m:nor/>
                          </m:rPr>
                          <a:rPr lang="en-US">
                            <a:latin typeface="Cambria Math" panose="02040503050406030204" pitchFamily="18" charset="0"/>
                          </a:rPr>
                          <m:t>background</m:t>
                        </m:r>
                        <m:r>
                          <m:rPr>
                            <m:nor/>
                          </m:rPr>
                          <a:rPr lang="en-US" b="0" i="0" smtClean="0">
                            <a:latin typeface="Cambria Math" panose="02040503050406030204" pitchFamily="18" charset="0"/>
                          </a:rPr>
                          <m:t>−</m:t>
                        </m:r>
                        <m:r>
                          <m:rPr>
                            <m:nor/>
                          </m:rPr>
                          <a:rPr lang="en-US" b="0" i="0" smtClean="0">
                            <a:latin typeface="Cambria Math" panose="02040503050406030204" pitchFamily="18" charset="0"/>
                          </a:rPr>
                          <m:t>only</m:t>
                        </m:r>
                      </m:e>
                    </m:d>
                    <m:r>
                      <a:rPr lang="en-US" i="1">
                        <a:latin typeface="Cambria Math" panose="02040503050406030204" pitchFamily="18" charset="0"/>
                      </a:rPr>
                      <m:t>=</m:t>
                    </m:r>
                    <m:nary>
                      <m:naryPr>
                        <m:limLoc m:val="undOv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0</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0</m:t>
                                </m:r>
                              </m:sub>
                              <m:sup>
                                <m:r>
                                  <a:rPr lang="en-US" i="1">
                                    <a:latin typeface="Cambria Math" panose="02040503050406030204" pitchFamily="18" charset="0"/>
                                  </a:rPr>
                                  <m:t>𝑜𝑏𝑠</m:t>
                                </m:r>
                              </m:sup>
                            </m:sSubSup>
                          </m:e>
                        </m:d>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nary>
                  </m:oMath>
                </a14:m>
                <a:endParaRPr lang="en-US" dirty="0"/>
              </a:p>
              <a:p>
                <a:pPr lvl="1"/>
                <a14:m>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den>
                    </m:f>
                  </m:oMath>
                </a14:m>
                <a:endParaRPr lang="en-US" b="0" dirty="0"/>
              </a:p>
              <a:p>
                <a:pPr lvl="1"/>
                <a:r>
                  <a:rPr lang="en-US" dirty="0"/>
                  <a:t>Look for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𝑠</m:t>
                        </m:r>
                      </m:sub>
                    </m:sSub>
                    <m:r>
                      <a:rPr lang="en-US" b="0" i="1" smtClean="0">
                        <a:latin typeface="Cambria Math" panose="02040503050406030204" pitchFamily="18" charset="0"/>
                      </a:rPr>
                      <m:t>=0.05</m:t>
                    </m:r>
                  </m:oMath>
                </a14:m>
                <a:endParaRPr lang="en-US" dirty="0"/>
              </a:p>
            </p:txBody>
          </p:sp>
        </mc:Choice>
        <mc:Fallback>
          <p:sp>
            <p:nvSpPr>
              <p:cNvPr id="2" name="Content Placeholder 1">
                <a:extLst>
                  <a:ext uri="{FF2B5EF4-FFF2-40B4-BE49-F238E27FC236}">
                    <a16:creationId xmlns:a16="http://schemas.microsoft.com/office/drawing/2014/main" id="{B39AF745-6308-3541-A1FA-BCEEB5ACF70C}"/>
                  </a:ext>
                </a:extLst>
              </p:cNvPr>
              <p:cNvSpPr>
                <a:spLocks noGrp="1" noRot="1" noChangeAspect="1" noMove="1" noResize="1" noEditPoints="1" noAdjustHandles="1" noChangeArrowheads="1" noChangeShapeType="1" noTextEdit="1"/>
              </p:cNvSpPr>
              <p:nvPr>
                <p:ph idx="1"/>
              </p:nvPr>
            </p:nvSpPr>
            <p:spPr>
              <a:blipFill>
                <a:blip r:embed="rId4"/>
                <a:stretch>
                  <a:fillRect l="-1101" t="-266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9FE117-F285-8240-A153-4DEFA7F13B51}"/>
              </a:ext>
            </a:extLst>
          </p:cNvPr>
          <p:cNvSpPr>
            <a:spLocks noGrp="1"/>
          </p:cNvSpPr>
          <p:nvPr>
            <p:ph type="dt" sz="half" idx="2"/>
          </p:nvPr>
        </p:nvSpPr>
        <p:spPr/>
        <p:txBody>
          <a:bodyPr/>
          <a:lstStyle/>
          <a:p>
            <a:fld id="{944B6A5A-3163-0542-8FDF-6BAC76CE59AC}" type="datetime1">
              <a:rPr lang="en-US" smtClean="0"/>
              <a:t>12/18/19</a:t>
            </a:fld>
            <a:endParaRPr lang="en-US" dirty="0"/>
          </a:p>
        </p:txBody>
      </p:sp>
      <p:sp>
        <p:nvSpPr>
          <p:cNvPr id="4" name="Footer Placeholder 3">
            <a:extLst>
              <a:ext uri="{FF2B5EF4-FFF2-40B4-BE49-F238E27FC236}">
                <a16:creationId xmlns:a16="http://schemas.microsoft.com/office/drawing/2014/main" id="{66DC4597-C010-0F40-888C-29E88BDCB3AA}"/>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210DA15F-310A-4440-9923-3135941A9F3F}"/>
              </a:ext>
            </a:extLst>
          </p:cNvPr>
          <p:cNvSpPr>
            <a:spLocks noGrp="1"/>
          </p:cNvSpPr>
          <p:nvPr>
            <p:ph type="sldNum" sz="quarter" idx="4"/>
          </p:nvPr>
        </p:nvSpPr>
        <p:spPr/>
        <p:txBody>
          <a:bodyPr/>
          <a:lstStyle/>
          <a:p>
            <a:fld id="{4FAB73BC-B049-4115-A692-8D63A059BFB8}" type="slidenum">
              <a:rPr lang="en-US" smtClean="0"/>
              <a:pPr/>
              <a:t>43</a:t>
            </a:fld>
            <a:endParaRPr lang="en-US" dirty="0"/>
          </a:p>
        </p:txBody>
      </p:sp>
      <p:sp>
        <p:nvSpPr>
          <p:cNvPr id="6" name="Title 5">
            <a:extLst>
              <a:ext uri="{FF2B5EF4-FFF2-40B4-BE49-F238E27FC236}">
                <a16:creationId xmlns:a16="http://schemas.microsoft.com/office/drawing/2014/main" id="{E2BD84D6-1632-4F41-A219-849B458DFF07}"/>
              </a:ext>
            </a:extLst>
          </p:cNvPr>
          <p:cNvSpPr>
            <a:spLocks noGrp="1"/>
          </p:cNvSpPr>
          <p:nvPr>
            <p:ph type="title"/>
          </p:nvPr>
        </p:nvSpPr>
        <p:spPr/>
        <p:txBody>
          <a:bodyPr/>
          <a:lstStyle/>
          <a:p>
            <a:r>
              <a:rPr lang="en-US" dirty="0"/>
              <a:t>Hypothesis Testing</a:t>
            </a:r>
          </a:p>
        </p:txBody>
      </p:sp>
      <p:graphicFrame>
        <p:nvGraphicFramePr>
          <p:cNvPr id="9" name="Content Placeholder 6">
            <a:extLst>
              <a:ext uri="{FF2B5EF4-FFF2-40B4-BE49-F238E27FC236}">
                <a16:creationId xmlns:a16="http://schemas.microsoft.com/office/drawing/2014/main" id="{302FE447-9BC5-2547-8623-52C921822DD0}"/>
              </a:ext>
            </a:extLst>
          </p:cNvPr>
          <p:cNvGraphicFramePr>
            <a:graphicFrameLocks/>
          </p:cNvGraphicFramePr>
          <p:nvPr>
            <p:extLst>
              <p:ext uri="{D42A27DB-BD31-4B8C-83A1-F6EECF244321}">
                <p14:modId xmlns:p14="http://schemas.microsoft.com/office/powerpoint/2010/main" val="1122406093"/>
              </p:ext>
            </p:extLst>
          </p:nvPr>
        </p:nvGraphicFramePr>
        <p:xfrm>
          <a:off x="8039403" y="1262987"/>
          <a:ext cx="4152597" cy="2315490"/>
        </p:xfrm>
        <a:graphic>
          <a:graphicData uri="http://schemas.openxmlformats.org/drawingml/2006/table">
            <a:tbl>
              <a:tblPr firstRow="1" bandRow="1">
                <a:tableStyleId>{5C22544A-7EE6-4342-B048-85BDC9FD1C3A}</a:tableStyleId>
              </a:tblPr>
              <a:tblGrid>
                <a:gridCol w="1384199">
                  <a:extLst>
                    <a:ext uri="{9D8B030D-6E8A-4147-A177-3AD203B41FA5}">
                      <a16:colId xmlns:a16="http://schemas.microsoft.com/office/drawing/2014/main" val="1996073810"/>
                    </a:ext>
                  </a:extLst>
                </a:gridCol>
                <a:gridCol w="1384199">
                  <a:extLst>
                    <a:ext uri="{9D8B030D-6E8A-4147-A177-3AD203B41FA5}">
                      <a16:colId xmlns:a16="http://schemas.microsoft.com/office/drawing/2014/main" val="295085733"/>
                    </a:ext>
                  </a:extLst>
                </a:gridCol>
                <a:gridCol w="1384199">
                  <a:extLst>
                    <a:ext uri="{9D8B030D-6E8A-4147-A177-3AD203B41FA5}">
                      <a16:colId xmlns:a16="http://schemas.microsoft.com/office/drawing/2014/main" val="3522372803"/>
                    </a:ext>
                  </a:extLst>
                </a:gridCol>
              </a:tblGrid>
              <a:tr h="347274">
                <a:tc>
                  <a:txBody>
                    <a:bodyPr/>
                    <a:lstStyle/>
                    <a:p>
                      <a:pPr algn="ctr"/>
                      <a:r>
                        <a:rPr lang="en-US" sz="1600" dirty="0"/>
                        <a:t>Systematic</a:t>
                      </a:r>
                    </a:p>
                  </a:txBody>
                  <a:tcPr/>
                </a:tc>
                <a:tc>
                  <a:txBody>
                    <a:bodyPr/>
                    <a:lstStyle/>
                    <a:p>
                      <a:pPr algn="ctr"/>
                      <a:r>
                        <a:rPr lang="en-US" sz="1600" dirty="0"/>
                        <a:t>Signal</a:t>
                      </a:r>
                    </a:p>
                  </a:txBody>
                  <a:tcPr/>
                </a:tc>
                <a:tc>
                  <a:txBody>
                    <a:bodyPr/>
                    <a:lstStyle/>
                    <a:p>
                      <a:pPr algn="ctr"/>
                      <a:r>
                        <a:rPr lang="en-US" sz="1600" dirty="0"/>
                        <a:t>Lost Lepton</a:t>
                      </a:r>
                    </a:p>
                  </a:txBody>
                  <a:tcPr/>
                </a:tc>
                <a:extLst>
                  <a:ext uri="{0D108BD9-81ED-4DB2-BD59-A6C34878D82A}">
                    <a16:rowId xmlns:a16="http://schemas.microsoft.com/office/drawing/2014/main" val="2007898785"/>
                  </a:ext>
                </a:extLst>
              </a:tr>
              <a:tr h="542318">
                <a:tc>
                  <a:txBody>
                    <a:bodyPr/>
                    <a:lstStyle/>
                    <a:p>
                      <a:pPr algn="ctr"/>
                      <a:r>
                        <a:rPr lang="en-US" sz="1600" dirty="0"/>
                        <a:t>Initial State Radiation</a:t>
                      </a:r>
                    </a:p>
                  </a:txBody>
                  <a:tcPr/>
                </a:tc>
                <a:tc>
                  <a:txBody>
                    <a:bodyPr/>
                    <a:lstStyle/>
                    <a:p>
                      <a:pPr algn="ctr"/>
                      <a:r>
                        <a:rPr lang="en-US" sz="1600" dirty="0"/>
                        <a:t>~15-30%</a:t>
                      </a:r>
                    </a:p>
                  </a:txBody>
                  <a:tcPr/>
                </a:tc>
                <a:tc>
                  <a:txBody>
                    <a:bodyPr/>
                    <a:lstStyle/>
                    <a:p>
                      <a:pPr algn="ctr"/>
                      <a:r>
                        <a:rPr lang="en-US" sz="1600" dirty="0"/>
                        <a:t>~1-5%</a:t>
                      </a:r>
                    </a:p>
                  </a:txBody>
                  <a:tcPr/>
                </a:tc>
                <a:extLst>
                  <a:ext uri="{0D108BD9-81ED-4DB2-BD59-A6C34878D82A}">
                    <a16:rowId xmlns:a16="http://schemas.microsoft.com/office/drawing/2014/main" val="3527586294"/>
                  </a:ext>
                </a:extLst>
              </a:tr>
              <a:tr h="347274">
                <a:tc>
                  <a:txBody>
                    <a:bodyPr/>
                    <a:lstStyle/>
                    <a:p>
                      <a:pPr algn="ctr"/>
                      <a:r>
                        <a:rPr lang="en-US" sz="1600" dirty="0"/>
                        <a:t>B tagging</a:t>
                      </a:r>
                    </a:p>
                  </a:txBody>
                  <a:tcPr/>
                </a:tc>
                <a:tc>
                  <a:txBody>
                    <a:bodyPr/>
                    <a:lstStyle/>
                    <a:p>
                      <a:pPr algn="ctr"/>
                      <a:r>
                        <a:rPr lang="en-US" sz="1600" dirty="0"/>
                        <a:t>~2-8%</a:t>
                      </a:r>
                    </a:p>
                  </a:txBody>
                  <a:tcPr/>
                </a:tc>
                <a:tc>
                  <a:txBody>
                    <a:bodyPr/>
                    <a:lstStyle/>
                    <a:p>
                      <a:pPr algn="ctr"/>
                      <a:r>
                        <a:rPr lang="en-US" sz="1600" dirty="0"/>
                        <a:t>~1-7%</a:t>
                      </a:r>
                    </a:p>
                  </a:txBody>
                  <a:tcPr/>
                </a:tc>
                <a:extLst>
                  <a:ext uri="{0D108BD9-81ED-4DB2-BD59-A6C34878D82A}">
                    <a16:rowId xmlns:a16="http://schemas.microsoft.com/office/drawing/2014/main" val="3324194637"/>
                  </a:ext>
                </a:extLst>
              </a:tr>
              <a:tr h="347274">
                <a:tc>
                  <a:txBody>
                    <a:bodyPr/>
                    <a:lstStyle/>
                    <a:p>
                      <a:pPr algn="ctr"/>
                      <a:r>
                        <a:rPr lang="en-US" sz="1600" dirty="0"/>
                        <a:t>Resolved Tops</a:t>
                      </a:r>
                    </a:p>
                  </a:txBody>
                  <a:tcPr/>
                </a:tc>
                <a:tc>
                  <a:txBody>
                    <a:bodyPr/>
                    <a:lstStyle/>
                    <a:p>
                      <a:pPr algn="ctr"/>
                      <a:r>
                        <a:rPr lang="en-US" sz="1600" dirty="0"/>
                        <a:t>~1-7%</a:t>
                      </a:r>
                    </a:p>
                  </a:txBody>
                  <a:tcPr/>
                </a:tc>
                <a:tc>
                  <a:txBody>
                    <a:bodyPr/>
                    <a:lstStyle/>
                    <a:p>
                      <a:pPr algn="ctr"/>
                      <a:r>
                        <a:rPr lang="en-US" sz="1600" dirty="0"/>
                        <a:t>~1-9%</a:t>
                      </a:r>
                    </a:p>
                  </a:txBody>
                  <a:tcPr/>
                </a:tc>
                <a:extLst>
                  <a:ext uri="{0D108BD9-81ED-4DB2-BD59-A6C34878D82A}">
                    <a16:rowId xmlns:a16="http://schemas.microsoft.com/office/drawing/2014/main" val="1121985835"/>
                  </a:ext>
                </a:extLst>
              </a:tr>
              <a:tr h="347274">
                <a:tc>
                  <a:txBody>
                    <a:bodyPr/>
                    <a:lstStyle/>
                    <a:p>
                      <a:pPr algn="ctr"/>
                      <a:r>
                        <a:rPr lang="en-US" sz="1600" dirty="0"/>
                        <a:t>Merged Tops</a:t>
                      </a:r>
                    </a:p>
                  </a:txBody>
                  <a:tcPr/>
                </a:tc>
                <a:tc>
                  <a:txBody>
                    <a:bodyPr/>
                    <a:lstStyle/>
                    <a:p>
                      <a:pPr algn="ctr"/>
                      <a:r>
                        <a:rPr lang="en-US" sz="1600" dirty="0"/>
                        <a:t>~1-8%</a:t>
                      </a:r>
                    </a:p>
                  </a:txBody>
                  <a:tcPr/>
                </a:tc>
                <a:tc>
                  <a:txBody>
                    <a:bodyPr/>
                    <a:lstStyle/>
                    <a:p>
                      <a:pPr algn="ctr"/>
                      <a:r>
                        <a:rPr lang="en-US" sz="1600" dirty="0"/>
                        <a:t>~1-7%</a:t>
                      </a:r>
                    </a:p>
                  </a:txBody>
                  <a:tcPr/>
                </a:tc>
                <a:extLst>
                  <a:ext uri="{0D108BD9-81ED-4DB2-BD59-A6C34878D82A}">
                    <a16:rowId xmlns:a16="http://schemas.microsoft.com/office/drawing/2014/main" val="1373226290"/>
                  </a:ext>
                </a:extLst>
              </a:tr>
              <a:tr h="347274">
                <a:tc>
                  <a:txBody>
                    <a:bodyPr/>
                    <a:lstStyle/>
                    <a:p>
                      <a:pPr algn="ctr"/>
                      <a:r>
                        <a:rPr lang="en-US" sz="1600" dirty="0"/>
                        <a:t>Merged W</a:t>
                      </a:r>
                    </a:p>
                  </a:txBody>
                  <a:tcPr/>
                </a:tc>
                <a:tc>
                  <a:txBody>
                    <a:bodyPr/>
                    <a:lstStyle/>
                    <a:p>
                      <a:pPr algn="ctr"/>
                      <a:r>
                        <a:rPr lang="en-US" sz="1600" dirty="0"/>
                        <a:t>~1-10%</a:t>
                      </a:r>
                    </a:p>
                  </a:txBody>
                  <a:tcPr/>
                </a:tc>
                <a:tc>
                  <a:txBody>
                    <a:bodyPr/>
                    <a:lstStyle/>
                    <a:p>
                      <a:pPr algn="ctr"/>
                      <a:r>
                        <a:rPr lang="en-US" sz="1600" dirty="0"/>
                        <a:t>~1-8%</a:t>
                      </a:r>
                    </a:p>
                  </a:txBody>
                  <a:tcPr/>
                </a:tc>
                <a:extLst>
                  <a:ext uri="{0D108BD9-81ED-4DB2-BD59-A6C34878D82A}">
                    <a16:rowId xmlns:a16="http://schemas.microsoft.com/office/drawing/2014/main" val="1191825932"/>
                  </a:ext>
                </a:extLst>
              </a:tr>
            </a:tbl>
          </a:graphicData>
        </a:graphic>
      </p:graphicFrame>
    </p:spTree>
    <p:extLst>
      <p:ext uri="{BB962C8B-B14F-4D97-AF65-F5344CB8AC3E}">
        <p14:creationId xmlns:p14="http://schemas.microsoft.com/office/powerpoint/2010/main" val="3063580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082324-8286-944D-9DD0-3B1BA20C82A4}"/>
              </a:ext>
            </a:extLst>
          </p:cNvPr>
          <p:cNvSpPr>
            <a:spLocks noGrp="1"/>
          </p:cNvSpPr>
          <p:nvPr>
            <p:ph type="dt" sz="half" idx="2"/>
          </p:nvPr>
        </p:nvSpPr>
        <p:spPr/>
        <p:txBody>
          <a:bodyPr/>
          <a:lstStyle/>
          <a:p>
            <a:fld id="{D9719FC5-B0D8-8E40-BF9D-641FC9E16242}" type="datetime1">
              <a:rPr lang="en-US" smtClean="0"/>
              <a:t>12/18/19</a:t>
            </a:fld>
            <a:endParaRPr lang="en-US" dirty="0"/>
          </a:p>
        </p:txBody>
      </p:sp>
      <p:sp>
        <p:nvSpPr>
          <p:cNvPr id="4" name="Footer Placeholder 3">
            <a:extLst>
              <a:ext uri="{FF2B5EF4-FFF2-40B4-BE49-F238E27FC236}">
                <a16:creationId xmlns:a16="http://schemas.microsoft.com/office/drawing/2014/main" id="{03457A31-2CC6-8D42-A723-8E87137984C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0438952-6166-FF4E-A900-EAED4C7616A5}"/>
              </a:ext>
            </a:extLst>
          </p:cNvPr>
          <p:cNvSpPr>
            <a:spLocks noGrp="1"/>
          </p:cNvSpPr>
          <p:nvPr>
            <p:ph type="sldNum" sz="quarter" idx="4"/>
          </p:nvPr>
        </p:nvSpPr>
        <p:spPr/>
        <p:txBody>
          <a:bodyPr/>
          <a:lstStyle/>
          <a:p>
            <a:fld id="{4FAB73BC-B049-4115-A692-8D63A059BFB8}" type="slidenum">
              <a:rPr lang="en-US" smtClean="0"/>
              <a:pPr/>
              <a:t>44</a:t>
            </a:fld>
            <a:endParaRPr lang="en-US" dirty="0"/>
          </a:p>
        </p:txBody>
      </p:sp>
      <p:sp>
        <p:nvSpPr>
          <p:cNvPr id="6" name="Title 5">
            <a:extLst>
              <a:ext uri="{FF2B5EF4-FFF2-40B4-BE49-F238E27FC236}">
                <a16:creationId xmlns:a16="http://schemas.microsoft.com/office/drawing/2014/main" id="{A92F4D68-7ADC-1544-AB58-A9E47BB66260}"/>
              </a:ext>
            </a:extLst>
          </p:cNvPr>
          <p:cNvSpPr>
            <a:spLocks noGrp="1"/>
          </p:cNvSpPr>
          <p:nvPr>
            <p:ph type="title"/>
          </p:nvPr>
        </p:nvSpPr>
        <p:spPr/>
        <p:txBody>
          <a:bodyPr/>
          <a:lstStyle/>
          <a:p>
            <a:r>
              <a:rPr lang="en-US" dirty="0"/>
              <a:t>Expected Limits for Direct Top </a:t>
            </a:r>
            <a:r>
              <a:rPr lang="en-US" dirty="0" err="1"/>
              <a:t>Squark</a:t>
            </a:r>
            <a:endParaRPr lang="en-US" dirty="0"/>
          </a:p>
        </p:txBody>
      </p:sp>
      <p:pic>
        <p:nvPicPr>
          <p:cNvPr id="10" name="Content Placeholder 9">
            <a:extLst>
              <a:ext uri="{FF2B5EF4-FFF2-40B4-BE49-F238E27FC236}">
                <a16:creationId xmlns:a16="http://schemas.microsoft.com/office/drawing/2014/main" id="{A49A5B37-6B8C-F340-8CE2-C97738FD9428}"/>
              </a:ext>
            </a:extLst>
          </p:cNvPr>
          <p:cNvPicPr>
            <a:picLocks noGrp="1" noChangeAspect="1"/>
          </p:cNvPicPr>
          <p:nvPr>
            <p:ph idx="1"/>
          </p:nvPr>
        </p:nvPicPr>
        <p:blipFill>
          <a:blip r:embed="rId3"/>
          <a:stretch>
            <a:fillRect/>
          </a:stretch>
        </p:blipFill>
        <p:spPr>
          <a:xfrm rot="5400000">
            <a:off x="3206280" y="744301"/>
            <a:ext cx="5779439" cy="6023791"/>
          </a:xfrm>
        </p:spPr>
      </p:pic>
      <p:sp>
        <p:nvSpPr>
          <p:cNvPr id="15" name="Rectangle 14">
            <a:extLst>
              <a:ext uri="{FF2B5EF4-FFF2-40B4-BE49-F238E27FC236}">
                <a16:creationId xmlns:a16="http://schemas.microsoft.com/office/drawing/2014/main" id="{1CF50D6B-FA4E-9345-890F-CB05AF5F476A}"/>
              </a:ext>
            </a:extLst>
          </p:cNvPr>
          <p:cNvSpPr/>
          <p:nvPr/>
        </p:nvSpPr>
        <p:spPr>
          <a:xfrm>
            <a:off x="5791200" y="1492469"/>
            <a:ext cx="213360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22D7138-8E01-6444-B464-D7FABD864755}"/>
              </a:ext>
            </a:extLst>
          </p:cNvPr>
          <p:cNvPicPr>
            <a:picLocks noChangeAspect="1"/>
          </p:cNvPicPr>
          <p:nvPr/>
        </p:nvPicPr>
        <p:blipFill>
          <a:blip r:embed="rId4"/>
          <a:stretch>
            <a:fillRect/>
          </a:stretch>
        </p:blipFill>
        <p:spPr>
          <a:xfrm>
            <a:off x="301435" y="2765230"/>
            <a:ext cx="2977537" cy="1854860"/>
          </a:xfrm>
          <a:prstGeom prst="rect">
            <a:avLst/>
          </a:prstGeom>
        </p:spPr>
      </p:pic>
      <p:sp>
        <p:nvSpPr>
          <p:cNvPr id="17" name="TextBox 16">
            <a:extLst>
              <a:ext uri="{FF2B5EF4-FFF2-40B4-BE49-F238E27FC236}">
                <a16:creationId xmlns:a16="http://schemas.microsoft.com/office/drawing/2014/main" id="{889C5317-BD37-724D-A7C3-D95D40255E34}"/>
              </a:ext>
            </a:extLst>
          </p:cNvPr>
          <p:cNvSpPr txBox="1"/>
          <p:nvPr/>
        </p:nvSpPr>
        <p:spPr>
          <a:xfrm>
            <a:off x="55440" y="2395897"/>
            <a:ext cx="3486546"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18" name="Rounded Rectangle 17">
            <a:extLst>
              <a:ext uri="{FF2B5EF4-FFF2-40B4-BE49-F238E27FC236}">
                <a16:creationId xmlns:a16="http://schemas.microsoft.com/office/drawing/2014/main" id="{7426165A-06DC-9448-8649-747271484532}"/>
              </a:ext>
            </a:extLst>
          </p:cNvPr>
          <p:cNvSpPr/>
          <p:nvPr/>
        </p:nvSpPr>
        <p:spPr>
          <a:xfrm>
            <a:off x="152763" y="2776497"/>
            <a:ext cx="3210548" cy="18060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92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2"/>
          <a:stretch>
            <a:fillRect/>
          </a:stretch>
        </p:blipFill>
        <p:spPr>
          <a:xfrm rot="5400000">
            <a:off x="3158302" y="671161"/>
            <a:ext cx="5875394" cy="6123803"/>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AA6DE64F-CF24-484B-AEF6-A1498D54DF52}" type="datetime1">
              <a:rPr lang="en-US" smtClean="0"/>
              <a:t>12/18/19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45</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Observed Limits for Direct Top </a:t>
            </a:r>
            <a:r>
              <a:rPr lang="en-US" dirty="0" err="1"/>
              <a:t>Squark</a:t>
            </a:r>
            <a:endParaRPr lang="en-US" dirty="0"/>
          </a:p>
        </p:txBody>
      </p:sp>
      <p:sp>
        <p:nvSpPr>
          <p:cNvPr id="11" name="Rectangle 10">
            <a:extLst>
              <a:ext uri="{FF2B5EF4-FFF2-40B4-BE49-F238E27FC236}">
                <a16:creationId xmlns:a16="http://schemas.microsoft.com/office/drawing/2014/main" id="{D0808019-A246-0540-B541-3059DFBCB8DF}"/>
              </a:ext>
            </a:extLst>
          </p:cNvPr>
          <p:cNvSpPr/>
          <p:nvPr/>
        </p:nvSpPr>
        <p:spPr>
          <a:xfrm>
            <a:off x="5801711" y="1451357"/>
            <a:ext cx="213360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FE2AAD-9E7A-6A42-8D30-8AA96C6554DB}"/>
              </a:ext>
            </a:extLst>
          </p:cNvPr>
          <p:cNvPicPr>
            <a:picLocks noChangeAspect="1"/>
          </p:cNvPicPr>
          <p:nvPr/>
        </p:nvPicPr>
        <p:blipFill>
          <a:blip r:embed="rId3"/>
          <a:stretch>
            <a:fillRect/>
          </a:stretch>
        </p:blipFill>
        <p:spPr>
          <a:xfrm>
            <a:off x="301435" y="2765230"/>
            <a:ext cx="2977537" cy="1854860"/>
          </a:xfrm>
          <a:prstGeom prst="rect">
            <a:avLst/>
          </a:prstGeom>
        </p:spPr>
      </p:pic>
      <p:sp>
        <p:nvSpPr>
          <p:cNvPr id="14" name="Rounded Rectangle 13">
            <a:extLst>
              <a:ext uri="{FF2B5EF4-FFF2-40B4-BE49-F238E27FC236}">
                <a16:creationId xmlns:a16="http://schemas.microsoft.com/office/drawing/2014/main" id="{E3B11510-691B-BC40-8C58-1E5A26F0E2D3}"/>
              </a:ext>
            </a:extLst>
          </p:cNvPr>
          <p:cNvSpPr/>
          <p:nvPr/>
        </p:nvSpPr>
        <p:spPr>
          <a:xfrm>
            <a:off x="152763" y="2776497"/>
            <a:ext cx="3210548" cy="18060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91D1461-3C23-2D4D-950B-3AD248E99059}"/>
              </a:ext>
            </a:extLst>
          </p:cNvPr>
          <p:cNvSpPr txBox="1"/>
          <p:nvPr/>
        </p:nvSpPr>
        <p:spPr>
          <a:xfrm>
            <a:off x="55440" y="2395897"/>
            <a:ext cx="3486546"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Tree>
    <p:extLst>
      <p:ext uri="{BB962C8B-B14F-4D97-AF65-F5344CB8AC3E}">
        <p14:creationId xmlns:p14="http://schemas.microsoft.com/office/powerpoint/2010/main" val="3914041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CEE872AA-FABF-7A46-B867-B00021245428}" type="datetime1">
              <a:rPr lang="en-US" smtClean="0"/>
              <a:t>12/18/19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46</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sp>
        <p:nvSpPr>
          <p:cNvPr id="13" name="Rectangle 12">
            <a:extLst>
              <a:ext uri="{FF2B5EF4-FFF2-40B4-BE49-F238E27FC236}">
                <a16:creationId xmlns:a16="http://schemas.microsoft.com/office/drawing/2014/main" id="{41724F69-132A-3B4A-AD37-25783F603D2A}"/>
              </a:ext>
            </a:extLst>
          </p:cNvPr>
          <p:cNvSpPr/>
          <p:nvPr/>
        </p:nvSpPr>
        <p:spPr>
          <a:xfrm>
            <a:off x="2995449" y="1680185"/>
            <a:ext cx="2060027"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E05862-A851-5C43-9EC7-A8AEE336880C}"/>
              </a:ext>
            </a:extLst>
          </p:cNvPr>
          <p:cNvSpPr/>
          <p:nvPr/>
        </p:nvSpPr>
        <p:spPr>
          <a:xfrm>
            <a:off x="8276897" y="2410654"/>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86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D223F420-C97B-F844-88B1-95CEDE604C6A}" type="datetime1">
              <a:rPr lang="en-US" smtClean="0"/>
              <a:t>12/18/19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47</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sp>
        <p:nvSpPr>
          <p:cNvPr id="10" name="Rectangle 9">
            <a:extLst>
              <a:ext uri="{FF2B5EF4-FFF2-40B4-BE49-F238E27FC236}">
                <a16:creationId xmlns:a16="http://schemas.microsoft.com/office/drawing/2014/main" id="{6210C33A-B3EC-0949-9561-871D8A6C4E79}"/>
              </a:ext>
            </a:extLst>
          </p:cNvPr>
          <p:cNvSpPr/>
          <p:nvPr/>
        </p:nvSpPr>
        <p:spPr>
          <a:xfrm>
            <a:off x="2995449" y="1680185"/>
            <a:ext cx="2060027"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E3220-CB22-1646-B11D-39E4EED8499D}"/>
              </a:ext>
            </a:extLst>
          </p:cNvPr>
          <p:cNvSpPr/>
          <p:nvPr/>
        </p:nvSpPr>
        <p:spPr>
          <a:xfrm>
            <a:off x="8276897" y="2410654"/>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4CF81E7-908C-C44A-BF8F-BA99032A484F}"/>
              </a:ext>
            </a:extLst>
          </p:cNvPr>
          <p:cNvPicPr>
            <a:picLocks noChangeAspect="1"/>
          </p:cNvPicPr>
          <p:nvPr/>
        </p:nvPicPr>
        <p:blipFill>
          <a:blip r:embed="rId5">
            <a:alphaModFix amt="50000"/>
          </a:blip>
          <a:stretch>
            <a:fillRect/>
          </a:stretch>
        </p:blipFill>
        <p:spPr>
          <a:xfrm>
            <a:off x="1181101" y="3241676"/>
            <a:ext cx="3057524" cy="2626320"/>
          </a:xfrm>
          <a:prstGeom prst="rect">
            <a:avLst/>
          </a:prstGeom>
        </p:spPr>
      </p:pic>
    </p:spTree>
    <p:extLst>
      <p:ext uri="{BB962C8B-B14F-4D97-AF65-F5344CB8AC3E}">
        <p14:creationId xmlns:p14="http://schemas.microsoft.com/office/powerpoint/2010/main" val="2138531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690872" y="784000"/>
            <a:ext cx="5703262" cy="5944393"/>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A9E3C79B-0857-7549-8B03-74C991D329CC}" type="datetime1">
              <a:rPr lang="en-US" smtClean="0"/>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48</a:t>
            </a:fld>
            <a:endParaRPr lang="en-US" dirty="0"/>
          </a:p>
        </p:txBody>
      </p:sp>
      <p:sp>
        <p:nvSpPr>
          <p:cNvPr id="6" name="Title 5">
            <a:extLst>
              <a:ext uri="{FF2B5EF4-FFF2-40B4-BE49-F238E27FC236}">
                <a16:creationId xmlns:a16="http://schemas.microsoft.com/office/drawing/2014/main" id="{194ACFD0-6825-E14C-8283-DC95116721D7}"/>
              </a:ext>
            </a:extLst>
          </p:cNvPr>
          <p:cNvSpPr>
            <a:spLocks noGrp="1"/>
          </p:cNvSpPr>
          <p:nvPr>
            <p:ph type="title"/>
          </p:nvPr>
        </p:nvSpPr>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pic>
        <p:nvPicPr>
          <p:cNvPr id="10" name="Picture 9">
            <a:extLst>
              <a:ext uri="{FF2B5EF4-FFF2-40B4-BE49-F238E27FC236}">
                <a16:creationId xmlns:a16="http://schemas.microsoft.com/office/drawing/2014/main" id="{8E9D7727-B336-F84F-9806-CB0E8F81DED8}"/>
              </a:ext>
            </a:extLst>
          </p:cNvPr>
          <p:cNvPicPr>
            <a:picLocks noChangeAspect="1"/>
          </p:cNvPicPr>
          <p:nvPr/>
        </p:nvPicPr>
        <p:blipFill>
          <a:blip r:embed="rId3"/>
          <a:stretch>
            <a:fillRect/>
          </a:stretch>
        </p:blipFill>
        <p:spPr>
          <a:xfrm>
            <a:off x="254751" y="2806261"/>
            <a:ext cx="3297431" cy="1994413"/>
          </a:xfrm>
          <a:prstGeom prst="rect">
            <a:avLst/>
          </a:prstGeom>
        </p:spPr>
      </p:pic>
      <p:sp>
        <p:nvSpPr>
          <p:cNvPr id="11" name="TextBox 10">
            <a:extLst>
              <a:ext uri="{FF2B5EF4-FFF2-40B4-BE49-F238E27FC236}">
                <a16:creationId xmlns:a16="http://schemas.microsoft.com/office/drawing/2014/main" id="{50B3396E-84BB-044C-8D04-D5EFF4216497}"/>
              </a:ext>
            </a:extLst>
          </p:cNvPr>
          <p:cNvSpPr txBox="1"/>
          <p:nvPr/>
        </p:nvSpPr>
        <p:spPr>
          <a:xfrm>
            <a:off x="126123" y="1907683"/>
            <a:ext cx="2785818" cy="646331"/>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Top </a:t>
            </a:r>
            <a:r>
              <a:rPr lang="en-US" dirty="0" err="1">
                <a:solidFill>
                  <a:srgbClr val="0070C0"/>
                </a:solidFill>
                <a:cs typeface="Times New Roman" panose="02020603050405020304" pitchFamily="18" charset="0"/>
              </a:rPr>
              <a:t>Squark</a:t>
            </a:r>
            <a:r>
              <a:rPr lang="en-US" dirty="0">
                <a:solidFill>
                  <a:srgbClr val="0070C0"/>
                </a:solidFill>
                <a:cs typeface="Times New Roman" panose="02020603050405020304" pitchFamily="18" charset="0"/>
              </a:rPr>
              <a:t> Production</a:t>
            </a:r>
          </a:p>
        </p:txBody>
      </p:sp>
      <p:sp>
        <p:nvSpPr>
          <p:cNvPr id="12" name="Rounded Rectangle 11">
            <a:extLst>
              <a:ext uri="{FF2B5EF4-FFF2-40B4-BE49-F238E27FC236}">
                <a16:creationId xmlns:a16="http://schemas.microsoft.com/office/drawing/2014/main" id="{E8DE86DB-83EE-A345-81AA-D593A99FC31E}"/>
              </a:ext>
            </a:extLst>
          </p:cNvPr>
          <p:cNvSpPr/>
          <p:nvPr/>
        </p:nvSpPr>
        <p:spPr>
          <a:xfrm>
            <a:off x="126123" y="2554014"/>
            <a:ext cx="3584029" cy="251197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Rectangle 12">
            <a:extLst>
              <a:ext uri="{FF2B5EF4-FFF2-40B4-BE49-F238E27FC236}">
                <a16:creationId xmlns:a16="http://schemas.microsoft.com/office/drawing/2014/main" id="{A937D658-354F-664C-A14C-941732AEE78B}"/>
              </a:ext>
            </a:extLst>
          </p:cNvPr>
          <p:cNvSpPr/>
          <p:nvPr/>
        </p:nvSpPr>
        <p:spPr>
          <a:xfrm>
            <a:off x="6358390" y="1455509"/>
            <a:ext cx="207441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D90D616-13A2-2943-B30C-3E6F5F58DC91}"/>
              </a:ext>
            </a:extLst>
          </p:cNvPr>
          <p:cNvCxnSpPr/>
          <p:nvPr/>
        </p:nvCxnSpPr>
        <p:spPr>
          <a:xfrm>
            <a:off x="8385175" y="1352550"/>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20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9ABACBDE-FC60-464A-9674-1CDDB16D6176}" type="datetime1">
              <a:rPr lang="en-US" smtClean="0"/>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49</a:t>
            </a:fld>
            <a:endParaRPr lang="en-US" dirty="0"/>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3"/>
          <a:stretch>
            <a:fillRect/>
          </a:stretch>
        </p:blipFill>
        <p:spPr>
          <a:xfrm>
            <a:off x="5972692" y="1310575"/>
            <a:ext cx="5257283" cy="5038958"/>
          </a:xfrm>
          <a:prstGeom prst="rect">
            <a:avLst/>
          </a:prstGeom>
        </p:spPr>
      </p:pic>
      <p:sp>
        <p:nvSpPr>
          <p:cNvPr id="15" name="Title 5">
            <a:extLst>
              <a:ext uri="{FF2B5EF4-FFF2-40B4-BE49-F238E27FC236}">
                <a16:creationId xmlns:a16="http://schemas.microsoft.com/office/drawing/2014/main" id="{D31F2714-D650-2C44-8F77-211469A23924}"/>
              </a:ext>
            </a:extLst>
          </p:cNvPr>
          <p:cNvSpPr>
            <a:spLocks noGrp="1"/>
          </p:cNvSpPr>
          <p:nvPr>
            <p:ph type="title"/>
          </p:nvPr>
        </p:nvSpPr>
        <p:spPr>
          <a:xfrm>
            <a:off x="838201" y="205292"/>
            <a:ext cx="10515600" cy="818903"/>
          </a:xfrm>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sp>
        <p:nvSpPr>
          <p:cNvPr id="16" name="Rectangle 15">
            <a:extLst>
              <a:ext uri="{FF2B5EF4-FFF2-40B4-BE49-F238E27FC236}">
                <a16:creationId xmlns:a16="http://schemas.microsoft.com/office/drawing/2014/main" id="{E1F504A5-9B18-7149-AB13-DF5494936DE7}"/>
              </a:ext>
            </a:extLst>
          </p:cNvPr>
          <p:cNvSpPr/>
          <p:nvPr/>
        </p:nvSpPr>
        <p:spPr>
          <a:xfrm>
            <a:off x="2890345" y="1581633"/>
            <a:ext cx="204250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629C643-F9F0-ED46-AB95-5567396B9770}"/>
              </a:ext>
            </a:extLst>
          </p:cNvPr>
          <p:cNvCxnSpPr/>
          <p:nvPr/>
        </p:nvCxnSpPr>
        <p:spPr>
          <a:xfrm>
            <a:off x="4885230" y="1478674"/>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AD2D3EC-744D-AC4D-B96D-2BD241C28174}"/>
              </a:ext>
            </a:extLst>
          </p:cNvPr>
          <p:cNvSpPr/>
          <p:nvPr/>
        </p:nvSpPr>
        <p:spPr>
          <a:xfrm>
            <a:off x="8192815" y="1783847"/>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08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normAutofit/>
          </a:bodyPr>
          <a:lstStyle/>
          <a:p>
            <a:r>
              <a:rPr lang="en-US" dirty="0"/>
              <a:t>Galactic Velocity Curves</a:t>
            </a:r>
          </a:p>
          <a:p>
            <a:pPr lvl="1"/>
            <a:r>
              <a:rPr lang="en-US" dirty="0"/>
              <a:t>Large radial velocity</a:t>
            </a:r>
          </a:p>
          <a:p>
            <a:pPr lvl="1"/>
            <a:r>
              <a:rPr lang="en-US" dirty="0"/>
              <a:t>Not explainable with visible matter </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Gravitational lens methods to find total amount of matter</a:t>
            </a:r>
          </a:p>
          <a:p>
            <a:pPr lvl="1"/>
            <a:r>
              <a:rPr lang="en-US" dirty="0"/>
              <a:t>Disagreement with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36FA2BC0-90C9-A449-8203-7704150EB64B}" type="datetime1">
              <a:rPr lang="en-US" smtClean="0"/>
              <a:t>12/18/19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9" name="Picture 8">
            <a:extLst>
              <a:ext uri="{FF2B5EF4-FFF2-40B4-BE49-F238E27FC236}">
                <a16:creationId xmlns:a16="http://schemas.microsoft.com/office/drawing/2014/main" id="{E921E0FB-281C-6F48-B6FF-92BD09B95CEE}"/>
              </a:ext>
            </a:extLst>
          </p:cNvPr>
          <p:cNvPicPr>
            <a:picLocks noChangeAspect="1"/>
          </p:cNvPicPr>
          <p:nvPr/>
        </p:nvPicPr>
        <p:blipFill>
          <a:blip r:embed="rId3"/>
          <a:stretch>
            <a:fillRect/>
          </a:stretch>
        </p:blipFill>
        <p:spPr>
          <a:xfrm>
            <a:off x="6440825" y="1634836"/>
            <a:ext cx="5654194" cy="3180484"/>
          </a:xfrm>
          <a:prstGeom prst="rect">
            <a:avLst/>
          </a:prstGeom>
        </p:spPr>
      </p:pic>
      <p:sp>
        <p:nvSpPr>
          <p:cNvPr id="8" name="TextBox 7">
            <a:extLst>
              <a:ext uri="{FF2B5EF4-FFF2-40B4-BE49-F238E27FC236}">
                <a16:creationId xmlns:a16="http://schemas.microsoft.com/office/drawing/2014/main" id="{3C5F41C9-966E-FA43-BA09-B1FFDAB7A344}"/>
              </a:ext>
            </a:extLst>
          </p:cNvPr>
          <p:cNvSpPr txBox="1"/>
          <p:nvPr/>
        </p:nvSpPr>
        <p:spPr>
          <a:xfrm>
            <a:off x="8658225" y="4986338"/>
            <a:ext cx="2411366" cy="646331"/>
          </a:xfrm>
          <a:prstGeom prst="rect">
            <a:avLst/>
          </a:prstGeom>
          <a:noFill/>
        </p:spPr>
        <p:txBody>
          <a:bodyPr wrap="none" rtlCol="0">
            <a:spAutoFit/>
          </a:bodyPr>
          <a:lstStyle/>
          <a:p>
            <a:r>
              <a:rPr lang="en-US" dirty="0" err="1">
                <a:hlinkClick r:id="rId4" tooltip="ArXiv"/>
              </a:rPr>
              <a:t>arXiv</a:t>
            </a:r>
            <a:r>
              <a:rPr lang="en-US" dirty="0" err="1"/>
              <a:t>:</a:t>
            </a:r>
            <a:r>
              <a:rPr lang="en-US" dirty="0" err="1">
                <a:hlinkClick r:id="rId5"/>
              </a:rPr>
              <a:t>astro-ph</a:t>
            </a:r>
            <a:r>
              <a:rPr lang="en-US" dirty="0">
                <a:hlinkClick r:id="rId5"/>
              </a:rPr>
              <a:t>/9909252</a:t>
            </a:r>
            <a:endParaRPr lang="en-US" dirty="0"/>
          </a:p>
          <a:p>
            <a:r>
              <a:rPr lang="en-US" dirty="0">
                <a:hlinkClick r:id="rId6" tooltip="Digital object identifier"/>
              </a:rPr>
              <a:t>doi</a:t>
            </a:r>
            <a:r>
              <a:rPr lang="en-US" dirty="0"/>
              <a:t>:</a:t>
            </a:r>
            <a:r>
              <a:rPr lang="en-US" dirty="0">
                <a:hlinkClick r:id="rId7"/>
              </a:rPr>
              <a:t>10.1086/158003</a:t>
            </a:r>
            <a:r>
              <a:rPr lang="en-US" dirty="0"/>
              <a:t>.</a:t>
            </a:r>
          </a:p>
        </p:txBody>
      </p:sp>
    </p:spTree>
    <p:extLst>
      <p:ext uri="{BB962C8B-B14F-4D97-AF65-F5344CB8AC3E}">
        <p14:creationId xmlns:p14="http://schemas.microsoft.com/office/powerpoint/2010/main" val="10504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9ABACBDE-FC60-464A-9674-1CDDB16D6176}" type="datetime1">
              <a:rPr lang="en-US" smtClean="0"/>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50</a:t>
            </a:fld>
            <a:endParaRPr lang="en-US" dirty="0"/>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3"/>
          <a:stretch>
            <a:fillRect/>
          </a:stretch>
        </p:blipFill>
        <p:spPr>
          <a:xfrm>
            <a:off x="5972692" y="1310575"/>
            <a:ext cx="5257283" cy="5038958"/>
          </a:xfrm>
          <a:prstGeom prst="rect">
            <a:avLst/>
          </a:prstGeom>
        </p:spPr>
      </p:pic>
      <p:sp>
        <p:nvSpPr>
          <p:cNvPr id="15" name="Title 5">
            <a:extLst>
              <a:ext uri="{FF2B5EF4-FFF2-40B4-BE49-F238E27FC236}">
                <a16:creationId xmlns:a16="http://schemas.microsoft.com/office/drawing/2014/main" id="{D31F2714-D650-2C44-8F77-211469A23924}"/>
              </a:ext>
            </a:extLst>
          </p:cNvPr>
          <p:cNvSpPr>
            <a:spLocks noGrp="1"/>
          </p:cNvSpPr>
          <p:nvPr>
            <p:ph type="title"/>
          </p:nvPr>
        </p:nvSpPr>
        <p:spPr>
          <a:xfrm>
            <a:off x="838201" y="205292"/>
            <a:ext cx="10515600" cy="818903"/>
          </a:xfrm>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pic>
        <p:nvPicPr>
          <p:cNvPr id="9" name="Picture 8">
            <a:extLst>
              <a:ext uri="{FF2B5EF4-FFF2-40B4-BE49-F238E27FC236}">
                <a16:creationId xmlns:a16="http://schemas.microsoft.com/office/drawing/2014/main" id="{E4AB9BB8-992B-A341-AD99-02574E7736F9}"/>
              </a:ext>
            </a:extLst>
          </p:cNvPr>
          <p:cNvPicPr>
            <a:picLocks noChangeAspect="1"/>
          </p:cNvPicPr>
          <p:nvPr/>
        </p:nvPicPr>
        <p:blipFill>
          <a:blip r:embed="rId4">
            <a:alphaModFix amt="30000"/>
          </a:blip>
          <a:stretch>
            <a:fillRect/>
          </a:stretch>
        </p:blipFill>
        <p:spPr>
          <a:xfrm>
            <a:off x="1087463" y="2840019"/>
            <a:ext cx="3199459" cy="2878044"/>
          </a:xfrm>
          <a:prstGeom prst="rect">
            <a:avLst/>
          </a:prstGeom>
        </p:spPr>
      </p:pic>
      <p:sp>
        <p:nvSpPr>
          <p:cNvPr id="10" name="Rectangle 9">
            <a:extLst>
              <a:ext uri="{FF2B5EF4-FFF2-40B4-BE49-F238E27FC236}">
                <a16:creationId xmlns:a16="http://schemas.microsoft.com/office/drawing/2014/main" id="{4C2405D0-E67C-AD43-8458-FFB677DE7A12}"/>
              </a:ext>
            </a:extLst>
          </p:cNvPr>
          <p:cNvSpPr/>
          <p:nvPr/>
        </p:nvSpPr>
        <p:spPr>
          <a:xfrm>
            <a:off x="2932385" y="1581633"/>
            <a:ext cx="200046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458F936-314B-E34A-A337-048867E507B7}"/>
              </a:ext>
            </a:extLst>
          </p:cNvPr>
          <p:cNvCxnSpPr>
            <a:cxnSpLocks/>
          </p:cNvCxnSpPr>
          <p:nvPr/>
        </p:nvCxnSpPr>
        <p:spPr>
          <a:xfrm>
            <a:off x="4885230" y="1478674"/>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1D49E94-7245-2C4D-8144-E921405C1B13}"/>
              </a:ext>
            </a:extLst>
          </p:cNvPr>
          <p:cNvSpPr/>
          <p:nvPr/>
        </p:nvSpPr>
        <p:spPr>
          <a:xfrm>
            <a:off x="8192815" y="1783847"/>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44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CF85405-DC2A-7E4D-A59A-126DD580A358}"/>
                  </a:ext>
                </a:extLst>
              </p:cNvPr>
              <p:cNvSpPr>
                <a:spLocks noGrp="1"/>
              </p:cNvSpPr>
              <p:nvPr>
                <p:ph idx="1"/>
              </p:nvPr>
            </p:nvSpPr>
            <p:spPr/>
            <p:txBody>
              <a:bodyPr/>
              <a:lstStyle/>
              <a:p>
                <a:r>
                  <a:rPr lang="en-US" dirty="0"/>
                  <a:t>Completed analysis on </a:t>
                </a:r>
                <a:r>
                  <a:rPr lang="en-US" dirty="0">
                    <a:solidFill>
                      <a:srgbClr val="FF0000"/>
                    </a:solidFill>
                  </a:rPr>
                  <a:t>direct</a:t>
                </a:r>
                <a:r>
                  <a:rPr lang="en-US" dirty="0"/>
                  <a:t> and </a:t>
                </a:r>
                <a:r>
                  <a:rPr lang="en-US" dirty="0" err="1">
                    <a:solidFill>
                      <a:srgbClr val="0070C0"/>
                    </a:solidFill>
                  </a:rPr>
                  <a:t>gluino</a:t>
                </a:r>
                <a:r>
                  <a:rPr lang="en-US" dirty="0">
                    <a:solidFill>
                      <a:srgbClr val="0070C0"/>
                    </a:solidFill>
                  </a:rPr>
                  <a:t> mediated </a:t>
                </a:r>
                <a:r>
                  <a:rPr lang="en-US" dirty="0"/>
                  <a:t>top </a:t>
                </a:r>
                <a:r>
                  <a:rPr lang="en-US" dirty="0" err="1"/>
                  <a:t>squark</a:t>
                </a:r>
                <a:r>
                  <a:rPr lang="en-US" dirty="0"/>
                  <a:t> production</a:t>
                </a:r>
              </a:p>
              <a:p>
                <a:r>
                  <a:rPr lang="en-US" dirty="0"/>
                  <a:t>136.7 /fb from Run 2 of CMS</a:t>
                </a:r>
              </a:p>
              <a:p>
                <a:pPr lvl="1"/>
                <a:r>
                  <a:rPr lang="en-US" dirty="0"/>
                  <a:t>Comprehensive search for top </a:t>
                </a:r>
                <a:r>
                  <a:rPr lang="en-US" dirty="0" err="1"/>
                  <a:t>squark</a:t>
                </a:r>
                <a:r>
                  <a:rPr lang="en-US" dirty="0"/>
                  <a:t> and SUSY</a:t>
                </a:r>
              </a:p>
              <a:p>
                <a:pPr lvl="1"/>
                <a:r>
                  <a:rPr lang="en-US" dirty="0"/>
                  <a:t>Improved limits from previous studies</a:t>
                </a:r>
              </a:p>
              <a:p>
                <a:pPr lvl="2"/>
                <a:r>
                  <a:rPr lang="en-US" b="0" dirty="0">
                    <a:solidFill>
                      <a:srgbClr val="FF0000"/>
                    </a:solidFill>
                  </a:rPr>
                  <a:t>Direct top </a:t>
                </a:r>
                <a:r>
                  <a:rPr lang="en-US" b="0" dirty="0" err="1">
                    <a:solidFill>
                      <a:srgbClr val="FF0000"/>
                    </a:solidFill>
                  </a:rPr>
                  <a:t>Squark</a:t>
                </a:r>
                <a14:m>
                  <m:oMath xmlns:m="http://schemas.openxmlformats.org/officeDocument/2006/math">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m</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0" smtClean="0">
                        <a:latin typeface="Cambria Math" panose="02040503050406030204" pitchFamily="18" charset="0"/>
                      </a:rPr>
                      <m:t>=1175</m:t>
                    </m:r>
                  </m:oMath>
                </a14:m>
                <a:r>
                  <a:rPr lang="en-US" dirty="0"/>
                  <a:t> GeV at minimal neutralino mass</a:t>
                </a:r>
              </a:p>
              <a:p>
                <a:pPr lvl="2"/>
                <a:r>
                  <a:rPr lang="en-US" b="0" dirty="0" err="1">
                    <a:solidFill>
                      <a:srgbClr val="0070C0"/>
                    </a:solidFill>
                  </a:rPr>
                  <a:t>Gluino</a:t>
                </a:r>
                <a:r>
                  <a:rPr lang="en-US" b="0" dirty="0">
                    <a:solidFill>
                      <a:srgbClr val="0070C0"/>
                    </a:solidFill>
                  </a:rPr>
                  <a:t> Mediated</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sub>
                    </m:sSub>
                    <m:r>
                      <a:rPr lang="en-US" b="0" i="1" smtClean="0">
                        <a:latin typeface="Cambria Math" panose="02040503050406030204" pitchFamily="18" charset="0"/>
                      </a:rPr>
                      <m:t>=</m:t>
                    </m:r>
                    <m:r>
                      <a:rPr lang="en-US" b="0" i="0" smtClean="0">
                        <a:latin typeface="Cambria Math" panose="02040503050406030204" pitchFamily="18" charset="0"/>
                      </a:rPr>
                      <m:t>2050</m:t>
                    </m:r>
                  </m:oMath>
                </a14:m>
                <a:r>
                  <a:rPr lang="en-US" dirty="0"/>
                  <a:t> GeV at minimal neutralino mass</a:t>
                </a:r>
              </a:p>
              <a:p>
                <a:pPr lvl="1"/>
                <a:r>
                  <a:rPr lang="en-US" dirty="0"/>
                  <a:t>Sensitive to low mass spectra</a:t>
                </a:r>
              </a:p>
              <a:p>
                <a:pPr lvl="1"/>
                <a:endParaRPr lang="en-US" dirty="0"/>
              </a:p>
              <a:p>
                <a:pPr lvl="1"/>
                <a:endParaRPr lang="en-US" dirty="0"/>
              </a:p>
              <a:p>
                <a:pPr lvl="1"/>
                <a:endParaRPr lang="en-US" dirty="0"/>
              </a:p>
            </p:txBody>
          </p:sp>
        </mc:Choice>
        <mc:Fallback>
          <p:sp>
            <p:nvSpPr>
              <p:cNvPr id="2" name="Content Placeholder 1">
                <a:extLst>
                  <a:ext uri="{FF2B5EF4-FFF2-40B4-BE49-F238E27FC236}">
                    <a16:creationId xmlns:a16="http://schemas.microsoft.com/office/drawing/2014/main" id="{BCF85405-DC2A-7E4D-A59A-126DD580A358}"/>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54181BE-FC3E-0D45-A732-7C86F20608E8}"/>
              </a:ext>
            </a:extLst>
          </p:cNvPr>
          <p:cNvSpPr>
            <a:spLocks noGrp="1"/>
          </p:cNvSpPr>
          <p:nvPr>
            <p:ph type="dt" sz="half" idx="2"/>
          </p:nvPr>
        </p:nvSpPr>
        <p:spPr/>
        <p:txBody>
          <a:bodyPr/>
          <a:lstStyle/>
          <a:p>
            <a:fld id="{C17D022C-30D3-A44D-A374-D09E72945BD7}" type="datetime1">
              <a:rPr lang="en-US" smtClean="0"/>
              <a:t>12/18/19</a:t>
            </a:fld>
            <a:endParaRPr lang="en-US" dirty="0"/>
          </a:p>
        </p:txBody>
      </p:sp>
      <p:sp>
        <p:nvSpPr>
          <p:cNvPr id="4" name="Footer Placeholder 3">
            <a:extLst>
              <a:ext uri="{FF2B5EF4-FFF2-40B4-BE49-F238E27FC236}">
                <a16:creationId xmlns:a16="http://schemas.microsoft.com/office/drawing/2014/main" id="{01A5FFCC-2899-C947-870D-95030D4EDD71}"/>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07C698D-A045-C14D-BB6A-975AEE40ADD0}"/>
              </a:ext>
            </a:extLst>
          </p:cNvPr>
          <p:cNvSpPr>
            <a:spLocks noGrp="1"/>
          </p:cNvSpPr>
          <p:nvPr>
            <p:ph type="sldNum" sz="quarter" idx="4"/>
          </p:nvPr>
        </p:nvSpPr>
        <p:spPr/>
        <p:txBody>
          <a:bodyPr/>
          <a:lstStyle/>
          <a:p>
            <a:fld id="{4FAB73BC-B049-4115-A692-8D63A059BFB8}" type="slidenum">
              <a:rPr lang="en-US" smtClean="0"/>
              <a:pPr/>
              <a:t>51</a:t>
            </a:fld>
            <a:endParaRPr lang="en-US" dirty="0"/>
          </a:p>
        </p:txBody>
      </p:sp>
      <p:sp>
        <p:nvSpPr>
          <p:cNvPr id="6" name="Title 5">
            <a:extLst>
              <a:ext uri="{FF2B5EF4-FFF2-40B4-BE49-F238E27FC236}">
                <a16:creationId xmlns:a16="http://schemas.microsoft.com/office/drawing/2014/main" id="{0C059AA8-075C-DC49-9BAF-8760A4C59E70}"/>
              </a:ext>
            </a:extLst>
          </p:cNvPr>
          <p:cNvSpPr>
            <a:spLocks noGrp="1"/>
          </p:cNvSpPr>
          <p:nvPr>
            <p:ph type="title"/>
          </p:nvPr>
        </p:nvSpPr>
        <p:spPr/>
        <p:txBody>
          <a:bodyPr/>
          <a:lstStyle/>
          <a:p>
            <a:r>
              <a:rPr lang="en-US" dirty="0"/>
              <a:t>Summary</a:t>
            </a:r>
          </a:p>
        </p:txBody>
      </p:sp>
      <p:pic>
        <p:nvPicPr>
          <p:cNvPr id="7" name="Content Placeholder 7">
            <a:extLst>
              <a:ext uri="{FF2B5EF4-FFF2-40B4-BE49-F238E27FC236}">
                <a16:creationId xmlns:a16="http://schemas.microsoft.com/office/drawing/2014/main" id="{74D5CB85-2DA8-104D-8B52-943FA2B12A11}"/>
              </a:ext>
            </a:extLst>
          </p:cNvPr>
          <p:cNvPicPr>
            <a:picLocks noChangeAspect="1"/>
          </p:cNvPicPr>
          <p:nvPr/>
        </p:nvPicPr>
        <p:blipFill>
          <a:blip r:embed="rId4"/>
          <a:stretch>
            <a:fillRect/>
          </a:stretch>
        </p:blipFill>
        <p:spPr>
          <a:xfrm rot="5400000">
            <a:off x="5310988" y="3542733"/>
            <a:ext cx="2862235" cy="2983249"/>
          </a:xfrm>
          <a:prstGeom prst="rect">
            <a:avLst/>
          </a:prstGeom>
        </p:spPr>
      </p:pic>
      <p:pic>
        <p:nvPicPr>
          <p:cNvPr id="9" name="Content Placeholder 7">
            <a:extLst>
              <a:ext uri="{FF2B5EF4-FFF2-40B4-BE49-F238E27FC236}">
                <a16:creationId xmlns:a16="http://schemas.microsoft.com/office/drawing/2014/main" id="{CC650FBC-FE14-0D4D-92CB-061CA3CB1C18}"/>
              </a:ext>
            </a:extLst>
          </p:cNvPr>
          <p:cNvPicPr>
            <a:picLocks noChangeAspect="1"/>
          </p:cNvPicPr>
          <p:nvPr/>
        </p:nvPicPr>
        <p:blipFill>
          <a:blip r:embed="rId5"/>
          <a:stretch>
            <a:fillRect/>
          </a:stretch>
        </p:blipFill>
        <p:spPr>
          <a:xfrm rot="5400000">
            <a:off x="8404843" y="3565455"/>
            <a:ext cx="2862235" cy="2983249"/>
          </a:xfrm>
          <a:prstGeom prst="rect">
            <a:avLst/>
          </a:prstGeom>
        </p:spPr>
      </p:pic>
      <p:sp>
        <p:nvSpPr>
          <p:cNvPr id="13" name="Rectangle 12">
            <a:extLst>
              <a:ext uri="{FF2B5EF4-FFF2-40B4-BE49-F238E27FC236}">
                <a16:creationId xmlns:a16="http://schemas.microsoft.com/office/drawing/2014/main" id="{4F0F0AF3-F43D-9A4F-8703-E9A830ED1D4C}"/>
              </a:ext>
            </a:extLst>
          </p:cNvPr>
          <p:cNvSpPr/>
          <p:nvPr/>
        </p:nvSpPr>
        <p:spPr>
          <a:xfrm>
            <a:off x="6604378" y="3899589"/>
            <a:ext cx="1039486" cy="226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782E1-B435-3D42-8CD9-F0AA7159B3DC}"/>
              </a:ext>
            </a:extLst>
          </p:cNvPr>
          <p:cNvSpPr/>
          <p:nvPr/>
        </p:nvSpPr>
        <p:spPr>
          <a:xfrm>
            <a:off x="9713107" y="3899588"/>
            <a:ext cx="1074210" cy="226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38D3E8D-4B5D-A64E-8A94-C6792A3E2C86}"/>
              </a:ext>
            </a:extLst>
          </p:cNvPr>
          <p:cNvCxnSpPr/>
          <p:nvPr/>
        </p:nvCxnSpPr>
        <p:spPr>
          <a:xfrm>
            <a:off x="10761917" y="3837262"/>
            <a:ext cx="0" cy="35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8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5741DD3D-0A82-6C42-9D49-B37F16DBA8EB}" type="datetime1">
              <a:rPr lang="en-US" smtClean="0"/>
              <a:t>12/18/19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52</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10" name="Picture 9">
            <a:extLst>
              <a:ext uri="{FF2B5EF4-FFF2-40B4-BE49-F238E27FC236}">
                <a16:creationId xmlns:a16="http://schemas.microsoft.com/office/drawing/2014/main" id="{2B1D1DBB-C0C5-6C4E-A9CE-8518DF9804B5}"/>
              </a:ext>
            </a:extLst>
          </p:cNvPr>
          <p:cNvPicPr>
            <a:picLocks noChangeAspect="1"/>
          </p:cNvPicPr>
          <p:nvPr/>
        </p:nvPicPr>
        <p:blipFill>
          <a:blip r:embed="rId2"/>
          <a:stretch>
            <a:fillRect/>
          </a:stretch>
        </p:blipFill>
        <p:spPr>
          <a:xfrm>
            <a:off x="5139558" y="2343806"/>
            <a:ext cx="5528441" cy="4146331"/>
          </a:xfrm>
          <a:prstGeom prst="rect">
            <a:avLst/>
          </a:prstGeom>
        </p:spPr>
      </p:pic>
    </p:spTree>
    <p:extLst>
      <p:ext uri="{BB962C8B-B14F-4D97-AF65-F5344CB8AC3E}">
        <p14:creationId xmlns:p14="http://schemas.microsoft.com/office/powerpoint/2010/main" val="3352318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5741DD3D-0A82-6C42-9D49-B37F16DBA8EB}" type="datetime1">
              <a:rPr lang="en-US" smtClean="0"/>
              <a:t>12/18/19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53</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8" name="Picture 7">
            <a:extLst>
              <a:ext uri="{FF2B5EF4-FFF2-40B4-BE49-F238E27FC236}">
                <a16:creationId xmlns:a16="http://schemas.microsoft.com/office/drawing/2014/main" id="{D6D7593A-C52B-C340-983C-58260450EEC7}"/>
              </a:ext>
            </a:extLst>
          </p:cNvPr>
          <p:cNvPicPr>
            <a:picLocks noChangeAspect="1"/>
          </p:cNvPicPr>
          <p:nvPr/>
        </p:nvPicPr>
        <p:blipFill>
          <a:blip r:embed="rId2"/>
          <a:stretch>
            <a:fillRect/>
          </a:stretch>
        </p:blipFill>
        <p:spPr>
          <a:xfrm>
            <a:off x="5411413" y="2382425"/>
            <a:ext cx="6124575" cy="4083050"/>
          </a:xfrm>
          <a:prstGeom prst="rect">
            <a:avLst/>
          </a:prstGeom>
        </p:spPr>
      </p:pic>
    </p:spTree>
    <p:extLst>
      <p:ext uri="{BB962C8B-B14F-4D97-AF65-F5344CB8AC3E}">
        <p14:creationId xmlns:p14="http://schemas.microsoft.com/office/powerpoint/2010/main" val="3323081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8F78171-128B-414A-BFD9-E9B9A102CD1C}"/>
              </a:ext>
            </a:extLst>
          </p:cNvPr>
          <p:cNvPicPr>
            <a:picLocks noGrp="1" noChangeAspect="1"/>
          </p:cNvPicPr>
          <p:nvPr>
            <p:ph idx="1"/>
          </p:nvPr>
        </p:nvPicPr>
        <p:blipFill>
          <a:blip r:embed="rId2"/>
          <a:stretch>
            <a:fillRect/>
          </a:stretch>
        </p:blipFill>
        <p:spPr>
          <a:xfrm rot="10800000">
            <a:off x="0" y="1024194"/>
            <a:ext cx="2554014" cy="1918819"/>
          </a:xfrm>
        </p:spPr>
      </p:pic>
      <p:sp>
        <p:nvSpPr>
          <p:cNvPr id="3" name="Date Placeholder 2">
            <a:extLst>
              <a:ext uri="{FF2B5EF4-FFF2-40B4-BE49-F238E27FC236}">
                <a16:creationId xmlns:a16="http://schemas.microsoft.com/office/drawing/2014/main" id="{A5555605-0516-794D-B4B0-DC3FA8067F72}"/>
              </a:ext>
            </a:extLst>
          </p:cNvPr>
          <p:cNvSpPr>
            <a:spLocks noGrp="1"/>
          </p:cNvSpPr>
          <p:nvPr>
            <p:ph type="dt" sz="half" idx="2"/>
          </p:nvPr>
        </p:nvSpPr>
        <p:spPr/>
        <p:txBody>
          <a:bodyPr/>
          <a:lstStyle/>
          <a:p>
            <a:fld id="{96616566-3FE1-7640-A493-896F45556F75}" type="datetime1">
              <a:rPr lang="en-US" smtClean="0"/>
              <a:t>12/18/19</a:t>
            </a:fld>
            <a:endParaRPr lang="en-US" dirty="0"/>
          </a:p>
        </p:txBody>
      </p:sp>
      <p:sp>
        <p:nvSpPr>
          <p:cNvPr id="4" name="Footer Placeholder 3">
            <a:extLst>
              <a:ext uri="{FF2B5EF4-FFF2-40B4-BE49-F238E27FC236}">
                <a16:creationId xmlns:a16="http://schemas.microsoft.com/office/drawing/2014/main" id="{7A344C30-987C-F64C-8B39-3242EBA3E0E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C5FEC7C-A4C7-8A43-AF6A-BE76DCFAFE27}"/>
              </a:ext>
            </a:extLst>
          </p:cNvPr>
          <p:cNvSpPr>
            <a:spLocks noGrp="1"/>
          </p:cNvSpPr>
          <p:nvPr>
            <p:ph type="sldNum" sz="quarter" idx="4"/>
          </p:nvPr>
        </p:nvSpPr>
        <p:spPr/>
        <p:txBody>
          <a:bodyPr/>
          <a:lstStyle/>
          <a:p>
            <a:fld id="{4FAB73BC-B049-4115-A692-8D63A059BFB8}" type="slidenum">
              <a:rPr lang="en-US" smtClean="0"/>
              <a:pPr/>
              <a:t>54</a:t>
            </a:fld>
            <a:endParaRPr lang="en-US" dirty="0"/>
          </a:p>
        </p:txBody>
      </p:sp>
      <p:sp>
        <p:nvSpPr>
          <p:cNvPr id="6" name="Title 5">
            <a:extLst>
              <a:ext uri="{FF2B5EF4-FFF2-40B4-BE49-F238E27FC236}">
                <a16:creationId xmlns:a16="http://schemas.microsoft.com/office/drawing/2014/main" id="{44C6505D-F698-7744-9B4D-845697DF8357}"/>
              </a:ext>
            </a:extLst>
          </p:cNvPr>
          <p:cNvSpPr>
            <a:spLocks noGrp="1"/>
          </p:cNvSpPr>
          <p:nvPr>
            <p:ph type="title"/>
          </p:nvPr>
        </p:nvSpPr>
        <p:spPr/>
        <p:txBody>
          <a:bodyPr/>
          <a:lstStyle/>
          <a:p>
            <a:r>
              <a:rPr lang="en-US" dirty="0"/>
              <a:t>Thanks Family and Friends</a:t>
            </a:r>
          </a:p>
        </p:txBody>
      </p:sp>
      <p:pic>
        <p:nvPicPr>
          <p:cNvPr id="10" name="Picture 9">
            <a:extLst>
              <a:ext uri="{FF2B5EF4-FFF2-40B4-BE49-F238E27FC236}">
                <a16:creationId xmlns:a16="http://schemas.microsoft.com/office/drawing/2014/main" id="{B20B41E6-FFA8-8840-B899-EBA0D1C38161}"/>
              </a:ext>
            </a:extLst>
          </p:cNvPr>
          <p:cNvPicPr>
            <a:picLocks noChangeAspect="1"/>
          </p:cNvPicPr>
          <p:nvPr/>
        </p:nvPicPr>
        <p:blipFill>
          <a:blip r:embed="rId3"/>
          <a:stretch>
            <a:fillRect/>
          </a:stretch>
        </p:blipFill>
        <p:spPr>
          <a:xfrm>
            <a:off x="10646767" y="4111320"/>
            <a:ext cx="1545233" cy="2748455"/>
          </a:xfrm>
          <a:prstGeom prst="rect">
            <a:avLst/>
          </a:prstGeom>
        </p:spPr>
      </p:pic>
      <p:pic>
        <p:nvPicPr>
          <p:cNvPr id="12" name="Picture 11">
            <a:extLst>
              <a:ext uri="{FF2B5EF4-FFF2-40B4-BE49-F238E27FC236}">
                <a16:creationId xmlns:a16="http://schemas.microsoft.com/office/drawing/2014/main" id="{25E60FBC-8410-6744-A2D2-25FA5DDF2BD1}"/>
              </a:ext>
            </a:extLst>
          </p:cNvPr>
          <p:cNvPicPr>
            <a:picLocks noChangeAspect="1"/>
          </p:cNvPicPr>
          <p:nvPr/>
        </p:nvPicPr>
        <p:blipFill>
          <a:blip r:embed="rId4"/>
          <a:stretch>
            <a:fillRect/>
          </a:stretch>
        </p:blipFill>
        <p:spPr>
          <a:xfrm rot="5400000">
            <a:off x="8587073" y="4103193"/>
            <a:ext cx="1992722" cy="3542617"/>
          </a:xfrm>
          <a:prstGeom prst="rect">
            <a:avLst/>
          </a:prstGeom>
        </p:spPr>
      </p:pic>
      <p:pic>
        <p:nvPicPr>
          <p:cNvPr id="14" name="Picture 13">
            <a:extLst>
              <a:ext uri="{FF2B5EF4-FFF2-40B4-BE49-F238E27FC236}">
                <a16:creationId xmlns:a16="http://schemas.microsoft.com/office/drawing/2014/main" id="{62CEF3AF-71AC-6842-BAB3-5E3BBAE3B12B}"/>
              </a:ext>
            </a:extLst>
          </p:cNvPr>
          <p:cNvPicPr>
            <a:picLocks noChangeAspect="1"/>
          </p:cNvPicPr>
          <p:nvPr/>
        </p:nvPicPr>
        <p:blipFill>
          <a:blip r:embed="rId5"/>
          <a:stretch>
            <a:fillRect/>
          </a:stretch>
        </p:blipFill>
        <p:spPr>
          <a:xfrm rot="5400000">
            <a:off x="4404190" y="1461721"/>
            <a:ext cx="3518452" cy="2643397"/>
          </a:xfrm>
          <a:prstGeom prst="rect">
            <a:avLst/>
          </a:prstGeom>
        </p:spPr>
      </p:pic>
      <p:pic>
        <p:nvPicPr>
          <p:cNvPr id="18" name="Picture 17">
            <a:extLst>
              <a:ext uri="{FF2B5EF4-FFF2-40B4-BE49-F238E27FC236}">
                <a16:creationId xmlns:a16="http://schemas.microsoft.com/office/drawing/2014/main" id="{834EBDFC-A609-994C-8A69-FAA86606F8F4}"/>
              </a:ext>
            </a:extLst>
          </p:cNvPr>
          <p:cNvPicPr>
            <a:picLocks noChangeAspect="1"/>
          </p:cNvPicPr>
          <p:nvPr/>
        </p:nvPicPr>
        <p:blipFill>
          <a:blip r:embed="rId6"/>
          <a:stretch>
            <a:fillRect/>
          </a:stretch>
        </p:blipFill>
        <p:spPr>
          <a:xfrm>
            <a:off x="9554064" y="970956"/>
            <a:ext cx="2651824" cy="1988868"/>
          </a:xfrm>
          <a:prstGeom prst="rect">
            <a:avLst/>
          </a:prstGeom>
        </p:spPr>
      </p:pic>
      <p:pic>
        <p:nvPicPr>
          <p:cNvPr id="20" name="Picture 19">
            <a:extLst>
              <a:ext uri="{FF2B5EF4-FFF2-40B4-BE49-F238E27FC236}">
                <a16:creationId xmlns:a16="http://schemas.microsoft.com/office/drawing/2014/main" id="{08B8026B-6BA2-8E49-89FE-19CB5B536B96}"/>
              </a:ext>
            </a:extLst>
          </p:cNvPr>
          <p:cNvPicPr>
            <a:picLocks noChangeAspect="1"/>
          </p:cNvPicPr>
          <p:nvPr/>
        </p:nvPicPr>
        <p:blipFill>
          <a:blip r:embed="rId7"/>
          <a:stretch>
            <a:fillRect/>
          </a:stretch>
        </p:blipFill>
        <p:spPr>
          <a:xfrm>
            <a:off x="-2" y="2943014"/>
            <a:ext cx="2554015" cy="2523169"/>
          </a:xfrm>
          <a:prstGeom prst="rect">
            <a:avLst/>
          </a:prstGeom>
        </p:spPr>
      </p:pic>
      <p:pic>
        <p:nvPicPr>
          <p:cNvPr id="22" name="Picture 21">
            <a:extLst>
              <a:ext uri="{FF2B5EF4-FFF2-40B4-BE49-F238E27FC236}">
                <a16:creationId xmlns:a16="http://schemas.microsoft.com/office/drawing/2014/main" id="{3812032D-C0B9-B447-A1D0-413AD7068865}"/>
              </a:ext>
            </a:extLst>
          </p:cNvPr>
          <p:cNvPicPr>
            <a:picLocks noChangeAspect="1"/>
          </p:cNvPicPr>
          <p:nvPr/>
        </p:nvPicPr>
        <p:blipFill>
          <a:blip r:embed="rId8"/>
          <a:stretch>
            <a:fillRect/>
          </a:stretch>
        </p:blipFill>
        <p:spPr>
          <a:xfrm>
            <a:off x="4726933" y="4546742"/>
            <a:ext cx="3085191" cy="2317890"/>
          </a:xfrm>
          <a:prstGeom prst="rect">
            <a:avLst/>
          </a:prstGeom>
        </p:spPr>
      </p:pic>
      <p:pic>
        <p:nvPicPr>
          <p:cNvPr id="24" name="Picture 23">
            <a:extLst>
              <a:ext uri="{FF2B5EF4-FFF2-40B4-BE49-F238E27FC236}">
                <a16:creationId xmlns:a16="http://schemas.microsoft.com/office/drawing/2014/main" id="{91D42E55-4C07-DD46-899D-7072E32609CF}"/>
              </a:ext>
            </a:extLst>
          </p:cNvPr>
          <p:cNvPicPr>
            <a:picLocks noChangeAspect="1"/>
          </p:cNvPicPr>
          <p:nvPr/>
        </p:nvPicPr>
        <p:blipFill>
          <a:blip r:embed="rId9"/>
          <a:stretch>
            <a:fillRect/>
          </a:stretch>
        </p:blipFill>
        <p:spPr>
          <a:xfrm>
            <a:off x="7503878" y="970956"/>
            <a:ext cx="2537717" cy="1427466"/>
          </a:xfrm>
          <a:prstGeom prst="rect">
            <a:avLst/>
          </a:prstGeom>
        </p:spPr>
      </p:pic>
      <p:pic>
        <p:nvPicPr>
          <p:cNvPr id="26" name="Picture 25">
            <a:extLst>
              <a:ext uri="{FF2B5EF4-FFF2-40B4-BE49-F238E27FC236}">
                <a16:creationId xmlns:a16="http://schemas.microsoft.com/office/drawing/2014/main" id="{BE9A5AA0-8A37-E640-BB40-A89609016964}"/>
              </a:ext>
            </a:extLst>
          </p:cNvPr>
          <p:cNvPicPr>
            <a:picLocks noChangeAspect="1"/>
          </p:cNvPicPr>
          <p:nvPr/>
        </p:nvPicPr>
        <p:blipFill>
          <a:blip r:embed="rId10"/>
          <a:stretch>
            <a:fillRect/>
          </a:stretch>
        </p:blipFill>
        <p:spPr>
          <a:xfrm>
            <a:off x="7502585" y="2398422"/>
            <a:ext cx="2126373" cy="1594780"/>
          </a:xfrm>
          <a:prstGeom prst="rect">
            <a:avLst/>
          </a:prstGeom>
        </p:spPr>
      </p:pic>
      <p:pic>
        <p:nvPicPr>
          <p:cNvPr id="28" name="Picture 27">
            <a:extLst>
              <a:ext uri="{FF2B5EF4-FFF2-40B4-BE49-F238E27FC236}">
                <a16:creationId xmlns:a16="http://schemas.microsoft.com/office/drawing/2014/main" id="{0E47CCA7-7000-D64B-87CC-CD9CE1897337}"/>
              </a:ext>
            </a:extLst>
          </p:cNvPr>
          <p:cNvPicPr>
            <a:picLocks noChangeAspect="1"/>
          </p:cNvPicPr>
          <p:nvPr/>
        </p:nvPicPr>
        <p:blipFill>
          <a:blip r:embed="rId11"/>
          <a:stretch>
            <a:fillRect/>
          </a:stretch>
        </p:blipFill>
        <p:spPr>
          <a:xfrm>
            <a:off x="2571483" y="1024193"/>
            <a:ext cx="2270235" cy="2254469"/>
          </a:xfrm>
          <a:prstGeom prst="rect">
            <a:avLst/>
          </a:prstGeom>
        </p:spPr>
      </p:pic>
      <p:pic>
        <p:nvPicPr>
          <p:cNvPr id="30" name="Picture 29">
            <a:extLst>
              <a:ext uri="{FF2B5EF4-FFF2-40B4-BE49-F238E27FC236}">
                <a16:creationId xmlns:a16="http://schemas.microsoft.com/office/drawing/2014/main" id="{9D8A6B81-5C95-904F-AB6A-BE82BD4D70A9}"/>
              </a:ext>
            </a:extLst>
          </p:cNvPr>
          <p:cNvPicPr>
            <a:picLocks noChangeAspect="1"/>
          </p:cNvPicPr>
          <p:nvPr/>
        </p:nvPicPr>
        <p:blipFill>
          <a:blip r:embed="rId12"/>
          <a:stretch>
            <a:fillRect/>
          </a:stretch>
        </p:blipFill>
        <p:spPr>
          <a:xfrm>
            <a:off x="2571482" y="3278662"/>
            <a:ext cx="2558428" cy="1918821"/>
          </a:xfrm>
          <a:prstGeom prst="rect">
            <a:avLst/>
          </a:prstGeom>
        </p:spPr>
      </p:pic>
      <p:pic>
        <p:nvPicPr>
          <p:cNvPr id="32" name="Picture 31">
            <a:extLst>
              <a:ext uri="{FF2B5EF4-FFF2-40B4-BE49-F238E27FC236}">
                <a16:creationId xmlns:a16="http://schemas.microsoft.com/office/drawing/2014/main" id="{5F7FBDDA-A029-1F44-97C4-B022890DD208}"/>
              </a:ext>
            </a:extLst>
          </p:cNvPr>
          <p:cNvPicPr>
            <a:picLocks noChangeAspect="1"/>
          </p:cNvPicPr>
          <p:nvPr/>
        </p:nvPicPr>
        <p:blipFill>
          <a:blip r:embed="rId13"/>
          <a:stretch>
            <a:fillRect/>
          </a:stretch>
        </p:blipFill>
        <p:spPr>
          <a:xfrm>
            <a:off x="10079514" y="2397133"/>
            <a:ext cx="2126373" cy="1417236"/>
          </a:xfrm>
          <a:prstGeom prst="rect">
            <a:avLst/>
          </a:prstGeom>
        </p:spPr>
      </p:pic>
      <p:pic>
        <p:nvPicPr>
          <p:cNvPr id="34" name="Picture 33">
            <a:extLst>
              <a:ext uri="{FF2B5EF4-FFF2-40B4-BE49-F238E27FC236}">
                <a16:creationId xmlns:a16="http://schemas.microsoft.com/office/drawing/2014/main" id="{0F766181-7D3D-834A-B383-175268AEA56E}"/>
              </a:ext>
            </a:extLst>
          </p:cNvPr>
          <p:cNvPicPr>
            <a:picLocks noChangeAspect="1"/>
          </p:cNvPicPr>
          <p:nvPr/>
        </p:nvPicPr>
        <p:blipFill>
          <a:blip r:embed="rId14"/>
          <a:stretch>
            <a:fillRect/>
          </a:stretch>
        </p:blipFill>
        <p:spPr>
          <a:xfrm>
            <a:off x="12845" y="5458593"/>
            <a:ext cx="2541168" cy="1399407"/>
          </a:xfrm>
          <a:prstGeom prst="rect">
            <a:avLst/>
          </a:prstGeom>
        </p:spPr>
      </p:pic>
      <p:pic>
        <p:nvPicPr>
          <p:cNvPr id="36" name="Picture 35">
            <a:extLst>
              <a:ext uri="{FF2B5EF4-FFF2-40B4-BE49-F238E27FC236}">
                <a16:creationId xmlns:a16="http://schemas.microsoft.com/office/drawing/2014/main" id="{EE145D59-8071-2D45-BB50-70373903D39F}"/>
              </a:ext>
            </a:extLst>
          </p:cNvPr>
          <p:cNvPicPr>
            <a:picLocks noChangeAspect="1"/>
          </p:cNvPicPr>
          <p:nvPr/>
        </p:nvPicPr>
        <p:blipFill>
          <a:blip r:embed="rId15"/>
          <a:stretch>
            <a:fillRect/>
          </a:stretch>
        </p:blipFill>
        <p:spPr>
          <a:xfrm>
            <a:off x="2554013" y="5220160"/>
            <a:ext cx="2186153" cy="1639615"/>
          </a:xfrm>
          <a:prstGeom prst="rect">
            <a:avLst/>
          </a:prstGeom>
        </p:spPr>
      </p:pic>
      <p:pic>
        <p:nvPicPr>
          <p:cNvPr id="38" name="Picture 37">
            <a:extLst>
              <a:ext uri="{FF2B5EF4-FFF2-40B4-BE49-F238E27FC236}">
                <a16:creationId xmlns:a16="http://schemas.microsoft.com/office/drawing/2014/main" id="{C64EAB71-F2D3-EC46-8B45-6F5CE27E9707}"/>
              </a:ext>
            </a:extLst>
          </p:cNvPr>
          <p:cNvPicPr>
            <a:picLocks noChangeAspect="1"/>
          </p:cNvPicPr>
          <p:nvPr/>
        </p:nvPicPr>
        <p:blipFill>
          <a:blip r:embed="rId16"/>
          <a:stretch>
            <a:fillRect/>
          </a:stretch>
        </p:blipFill>
        <p:spPr>
          <a:xfrm>
            <a:off x="7444883" y="3940154"/>
            <a:ext cx="2203719" cy="1321128"/>
          </a:xfrm>
          <a:prstGeom prst="rect">
            <a:avLst/>
          </a:prstGeom>
        </p:spPr>
      </p:pic>
      <p:pic>
        <p:nvPicPr>
          <p:cNvPr id="16" name="Picture 15">
            <a:extLst>
              <a:ext uri="{FF2B5EF4-FFF2-40B4-BE49-F238E27FC236}">
                <a16:creationId xmlns:a16="http://schemas.microsoft.com/office/drawing/2014/main" id="{FF2E9A2A-BADF-C24A-89A7-F23D5308E598}"/>
              </a:ext>
            </a:extLst>
          </p:cNvPr>
          <p:cNvPicPr>
            <a:picLocks noChangeAspect="1"/>
          </p:cNvPicPr>
          <p:nvPr/>
        </p:nvPicPr>
        <p:blipFill>
          <a:blip r:embed="rId17"/>
          <a:stretch>
            <a:fillRect/>
          </a:stretch>
        </p:blipFill>
        <p:spPr>
          <a:xfrm>
            <a:off x="9101533" y="3739742"/>
            <a:ext cx="1545233" cy="1138396"/>
          </a:xfrm>
          <a:prstGeom prst="rect">
            <a:avLst/>
          </a:prstGeom>
        </p:spPr>
      </p:pic>
    </p:spTree>
    <p:extLst>
      <p:ext uri="{BB962C8B-B14F-4D97-AF65-F5344CB8AC3E}">
        <p14:creationId xmlns:p14="http://schemas.microsoft.com/office/powerpoint/2010/main" val="9069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0A4CE-7D76-B546-AE59-32F11D1742A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B1D9EC0C-2CF2-DA4D-AAD5-E3067F4979A1}"/>
              </a:ext>
            </a:extLst>
          </p:cNvPr>
          <p:cNvSpPr>
            <a:spLocks noGrp="1"/>
          </p:cNvSpPr>
          <p:nvPr>
            <p:ph type="dt" sz="half" idx="2"/>
          </p:nvPr>
        </p:nvSpPr>
        <p:spPr/>
        <p:txBody>
          <a:bodyPr/>
          <a:lstStyle/>
          <a:p>
            <a:fld id="{ED98E31D-2A95-AB42-8189-2BE19ADC9641}" type="datetime1">
              <a:rPr lang="en-US" smtClean="0"/>
              <a:t>12/18/19</a:t>
            </a:fld>
            <a:endParaRPr lang="en-US" dirty="0"/>
          </a:p>
        </p:txBody>
      </p:sp>
      <p:sp>
        <p:nvSpPr>
          <p:cNvPr id="4" name="Footer Placeholder 3">
            <a:extLst>
              <a:ext uri="{FF2B5EF4-FFF2-40B4-BE49-F238E27FC236}">
                <a16:creationId xmlns:a16="http://schemas.microsoft.com/office/drawing/2014/main" id="{901553CE-14C3-7E4C-8BDE-49B094C55118}"/>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C929FB3-56BB-2646-809D-4A8DD5B1024E}"/>
              </a:ext>
            </a:extLst>
          </p:cNvPr>
          <p:cNvSpPr>
            <a:spLocks noGrp="1"/>
          </p:cNvSpPr>
          <p:nvPr>
            <p:ph type="sldNum" sz="quarter" idx="4"/>
          </p:nvPr>
        </p:nvSpPr>
        <p:spPr/>
        <p:txBody>
          <a:bodyPr/>
          <a:lstStyle/>
          <a:p>
            <a:fld id="{4FAB73BC-B049-4115-A692-8D63A059BFB8}" type="slidenum">
              <a:rPr lang="en-US" smtClean="0"/>
              <a:pPr/>
              <a:t>55</a:t>
            </a:fld>
            <a:endParaRPr lang="en-US" dirty="0"/>
          </a:p>
        </p:txBody>
      </p:sp>
      <p:sp>
        <p:nvSpPr>
          <p:cNvPr id="6" name="Title 5">
            <a:extLst>
              <a:ext uri="{FF2B5EF4-FFF2-40B4-BE49-F238E27FC236}">
                <a16:creationId xmlns:a16="http://schemas.microsoft.com/office/drawing/2014/main" id="{A82AECD7-7AE5-3B48-9282-1E6619D18B89}"/>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916986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8B4981-ABCD-D14C-A656-9C099ACEADE6}"/>
                  </a:ext>
                </a:extLst>
              </p:cNvPr>
              <p:cNvSpPr>
                <a:spLocks noGrp="1"/>
              </p:cNvSpPr>
              <p:nvPr>
                <p:ph idx="1"/>
              </p:nvPr>
            </p:nvSpPr>
            <p:spPr/>
            <p:txBody>
              <a:bodyPr/>
              <a:lstStyle/>
              <a:p>
                <a:r>
                  <a:rPr lang="en-US" dirty="0"/>
                  <a:t>Quark left and right </a:t>
                </a:r>
                <a:r>
                  <a:rPr lang="en-US" dirty="0" err="1"/>
                  <a:t>superpartners</a:t>
                </a:r>
                <a:r>
                  <a:rPr lang="en-US" dirty="0"/>
                  <a:t> can strongly mix to form mass eigenstates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acc>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e>
                                  </m:func>
                                </m:e>
                              </m:d>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e>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𝑠𝑖𝑛</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𝑐𝑜𝑠</m:t>
                                  </m:r>
                                  <m:r>
                                    <a:rPr lang="en-US" b="0" i="1" smtClean="0">
                                      <a:latin typeface="Cambria Math" panose="02040503050406030204" pitchFamily="18" charset="0"/>
                                    </a:rPr>
                                    <m:t>𝛽</m:t>
                                  </m:r>
                                </m:e>
                              </m:d>
                            </m:e>
                          </m:mr>
                          <m:mr>
                            <m:e>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𝑠𝑖𝑛</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𝑐𝑜𝑠</m:t>
                                  </m:r>
                                  <m:r>
                                    <a:rPr lang="en-US" i="1">
                                      <a:latin typeface="Cambria Math" panose="02040503050406030204" pitchFamily="18" charset="0"/>
                                    </a:rPr>
                                    <m:t>𝛽</m:t>
                                  </m:r>
                                </m:e>
                              </m:d>
                            </m:e>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3</m:t>
                                      </m:r>
                                    </m:sub>
                                  </m:sSub>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func>
                            </m:e>
                          </m:mr>
                        </m:m>
                      </m:e>
                    </m:d>
                  </m:oMath>
                </a14:m>
                <a:endParaRPr lang="en-US" dirty="0"/>
              </a:p>
              <a:p>
                <a:pPr lvl="1"/>
                <a:endParaRPr lang="en-US" dirty="0"/>
              </a:p>
              <a:p>
                <a:pPr lvl="1"/>
                <a:r>
                  <a:rPr lang="en-US" dirty="0"/>
                  <a:t>Strong mixing in the stop sector</a:t>
                </a:r>
              </a:p>
              <a:p>
                <a:pPr lvl="1"/>
                <a:r>
                  <a:rPr lang="en-US" dirty="0"/>
                  <a:t>Could lead to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being the lightest </a:t>
                </a:r>
                <a:r>
                  <a:rPr lang="en-US" dirty="0" err="1"/>
                  <a:t>squark</a:t>
                </a:r>
                <a:endParaRPr lang="en-US" dirty="0"/>
              </a:p>
            </p:txBody>
          </p:sp>
        </mc:Choice>
        <mc:Fallback xmlns="">
          <p:sp>
            <p:nvSpPr>
              <p:cNvPr id="2" name="Content Placeholder 1">
                <a:extLst>
                  <a:ext uri="{FF2B5EF4-FFF2-40B4-BE49-F238E27FC236}">
                    <a16:creationId xmlns:a16="http://schemas.microsoft.com/office/drawing/2014/main" id="{BC8B4981-ABCD-D14C-A656-9C099ACEADE6}"/>
                  </a:ext>
                </a:extLst>
              </p:cNvPr>
              <p:cNvSpPr>
                <a:spLocks noGrp="1" noRot="1" noChangeAspect="1" noMove="1" noResize="1" noEditPoints="1" noAdjustHandles="1" noChangeArrowheads="1" noChangeShapeType="1" noTextEdit="1"/>
              </p:cNvSpPr>
              <p:nvPr>
                <p:ph idx="1"/>
              </p:nvPr>
            </p:nvSpPr>
            <p:spPr>
              <a:blipFill>
                <a:blip r:embed="rId6"/>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496C1F-E31E-F44C-AC75-AA227FB94E1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9BE2CD3-6410-2F43-9841-38D32E8669ED}"/>
              </a:ext>
            </a:extLst>
          </p:cNvPr>
          <p:cNvSpPr>
            <a:spLocks noGrp="1"/>
          </p:cNvSpPr>
          <p:nvPr>
            <p:ph type="sldNum" sz="quarter" idx="4"/>
          </p:nvPr>
        </p:nvSpPr>
        <p:spPr/>
        <p:txBody>
          <a:bodyPr/>
          <a:lstStyle/>
          <a:p>
            <a:fld id="{4FAB73BC-B049-4115-A692-8D63A059BFB8}" type="slidenum">
              <a:rPr lang="en-US" smtClean="0"/>
              <a:pPr/>
              <a:t>56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DA77B77A-DCDB-854E-BD9A-21999B668B93}"/>
                  </a:ext>
                </a:extLst>
              </p:cNvPr>
              <p:cNvSpPr>
                <a:spLocks noGrp="1"/>
              </p:cNvSpPr>
              <p:nvPr>
                <p:ph type="title"/>
              </p:nvPr>
            </p:nvSpPr>
            <p:spPr/>
            <p:txBody>
              <a:bodyPr>
                <a:normAutofit fontScale="90000"/>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 Dynamic Reason to be at bottom of </a:t>
                </a:r>
                <a:r>
                  <a:rPr lang="en-US" dirty="0" err="1"/>
                  <a:t>sParticles</a:t>
                </a:r>
                <a:endParaRPr lang="en-US" dirty="0"/>
              </a:p>
            </p:txBody>
          </p:sp>
        </mc:Choice>
        <mc:Fallback xmlns="">
          <p:sp>
            <p:nvSpPr>
              <p:cNvPr id="6" name="Title 5">
                <a:extLst>
                  <a:ext uri="{FF2B5EF4-FFF2-40B4-BE49-F238E27FC236}">
                    <a16:creationId xmlns:a16="http://schemas.microsoft.com/office/drawing/2014/main" id="{DA77B77A-DCDB-854E-BD9A-21999B668B93}"/>
                  </a:ext>
                </a:extLst>
              </p:cNvPr>
              <p:cNvSpPr>
                <a:spLocks noGrp="1" noRot="1" noChangeAspect="1" noMove="1" noResize="1" noEditPoints="1" noAdjustHandles="1" noChangeArrowheads="1" noChangeShapeType="1" noTextEdit="1"/>
              </p:cNvSpPr>
              <p:nvPr>
                <p:ph type="title"/>
              </p:nvPr>
            </p:nvSpPr>
            <p:spPr>
              <a:blipFill>
                <a:blip r:embed="rId4"/>
                <a:stretch>
                  <a:fillRect t="-9091" b="-196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F4CBB6E-06C3-844D-9EB6-5FBA4F3F9AC1}"/>
              </a:ext>
            </a:extLst>
          </p:cNvPr>
          <p:cNvPicPr>
            <a:picLocks noChangeAspect="1"/>
          </p:cNvPicPr>
          <p:nvPr/>
        </p:nvPicPr>
        <p:blipFill>
          <a:blip r:embed="rId7"/>
          <a:stretch>
            <a:fillRect/>
          </a:stretch>
        </p:blipFill>
        <p:spPr>
          <a:xfrm>
            <a:off x="7556501" y="3031939"/>
            <a:ext cx="3797300" cy="3187700"/>
          </a:xfrm>
          <a:prstGeom prst="rect">
            <a:avLst/>
          </a:prstGeom>
        </p:spPr>
      </p:pic>
      <p:sp>
        <p:nvSpPr>
          <p:cNvPr id="9" name="Date Placeholder 2">
            <a:extLst>
              <a:ext uri="{FF2B5EF4-FFF2-40B4-BE49-F238E27FC236}">
                <a16:creationId xmlns:a16="http://schemas.microsoft.com/office/drawing/2014/main" id="{D56C7D82-8CBA-2C48-A12A-E294659E7230}"/>
              </a:ext>
            </a:extLst>
          </p:cNvPr>
          <p:cNvSpPr>
            <a:spLocks noGrp="1"/>
          </p:cNvSpPr>
          <p:nvPr>
            <p:ph type="dt" sz="half" idx="2"/>
          </p:nvPr>
        </p:nvSpPr>
        <p:spPr>
          <a:xfrm>
            <a:off x="0" y="6492881"/>
            <a:ext cx="1564163" cy="365125"/>
          </a:xfrm>
        </p:spPr>
        <p:txBody>
          <a:bodyPr/>
          <a:lstStyle/>
          <a:p>
            <a:fld id="{F773DE2F-187E-A540-9D52-54F8255CDAA7}" type="datetime1">
              <a:rPr lang="en-US" smtClean="0"/>
              <a:t>12/18/19</a:t>
            </a:fld>
            <a:endParaRPr lang="en-US" dirty="0"/>
          </a:p>
        </p:txBody>
      </p:sp>
    </p:spTree>
    <p:extLst>
      <p:ext uri="{BB962C8B-B14F-4D97-AF65-F5344CB8AC3E}">
        <p14:creationId xmlns:p14="http://schemas.microsoft.com/office/powerpoint/2010/main" val="3777009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643" y="1024195"/>
            <a:ext cx="4760124" cy="31996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92" y="1255154"/>
            <a:ext cx="6760089" cy="2499045"/>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3957" y="3831795"/>
                <a:ext cx="5392057" cy="2183005"/>
              </a:xfrm>
            </p:spPr>
            <p:txBody>
              <a:bodyPr>
                <a:normAutofit/>
              </a:bodyPr>
              <a:lstStyle/>
              <a:p>
                <a:r>
                  <a:rPr lang="en-US" dirty="0"/>
                  <a:t>Outer Tracker</a:t>
                </a:r>
              </a:p>
              <a:p>
                <a:pPr lvl="1"/>
                <a:r>
                  <a:rPr lang="en-US" dirty="0"/>
                  <a:t>Active area: 200 </a:t>
                </a:r>
                <a14:m>
                  <m:oMath xmlns:m="http://schemas.openxmlformats.org/officeDocument/2006/math">
                    <m:sSup>
                      <m:sSupPr>
                        <m:ctrlPr>
                          <a:rPr lang="en-US" b="0" i="1" smtClean="0">
                            <a:latin typeface="Cambria Math" panose="02040503050406030204" pitchFamily="18" charset="0"/>
                          </a:rPr>
                        </m:ctrlPr>
                      </m:sSupPr>
                      <m:e>
                        <m:r>
                          <m:rPr>
                            <m:nor/>
                          </m:rPr>
                          <a:rPr lang="en-US" b="0" i="0" smtClean="0">
                            <a:latin typeface="Cambria Math" charset="0"/>
                          </a:rPr>
                          <m:t>m</m:t>
                        </m:r>
                      </m:e>
                      <m:sup>
                        <m:r>
                          <a:rPr lang="en-US" b="0" i="1" smtClean="0">
                            <a:latin typeface="Cambria Math" charset="0"/>
                          </a:rPr>
                          <m:t>2</m:t>
                        </m:r>
                      </m:sup>
                    </m:sSup>
                  </m:oMath>
                </a14:m>
                <a:r>
                  <a:rPr lang="en-US" dirty="0"/>
                  <a:t>, 15148 modules</a:t>
                </a:r>
              </a:p>
              <a:p>
                <a:pPr lvl="1"/>
                <a:r>
                  <a:rPr lang="en-US" dirty="0"/>
                  <a:t>10 layers in barrel region</a:t>
                </a:r>
              </a:p>
              <a:p>
                <a:pPr lvl="1"/>
                <a:r>
                  <a:rPr lang="en-US" dirty="0"/>
                  <a:t>9 + 3 in inner disks and endcaps</a:t>
                </a:r>
              </a:p>
              <a:p>
                <a:pPr lvl="1"/>
                <a:r>
                  <a:rPr lang="en-US" dirty="0"/>
                  <a:t>Analog readout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3957" y="3831795"/>
                <a:ext cx="5392057" cy="2183005"/>
              </a:xfrm>
              <a:blipFill>
                <a:blip r:embed="rId4"/>
                <a:stretch>
                  <a:fillRect l="-2353" t="-4624"/>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21C3270C-8962-B846-AA16-D76A6D8E5203}" type="datetime1">
              <a:rPr lang="en-US" smtClean="0"/>
              <a:t>12/18/19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57</a:t>
            </a:fld>
            <a:endParaRPr lang="en-US" dirty="0"/>
          </a:p>
        </p:txBody>
      </p:sp>
      <p:sp>
        <p:nvSpPr>
          <p:cNvPr id="6" name="Title 5"/>
          <p:cNvSpPr>
            <a:spLocks noGrp="1"/>
          </p:cNvSpPr>
          <p:nvPr>
            <p:ph type="title"/>
          </p:nvPr>
        </p:nvSpPr>
        <p:spPr/>
        <p:txBody>
          <a:bodyPr>
            <a:normAutofit/>
          </a:bodyPr>
          <a:lstStyle/>
          <a:p>
            <a:r>
              <a:rPr lang="en-US" dirty="0"/>
              <a:t>The Tracker Detector</a:t>
            </a:r>
          </a:p>
        </p:txBody>
      </p:sp>
      <p:sp>
        <p:nvSpPr>
          <p:cNvPr id="11" name="Rectangle 10"/>
          <p:cNvSpPr/>
          <p:nvPr/>
        </p:nvSpPr>
        <p:spPr>
          <a:xfrm>
            <a:off x="8802431" y="2315184"/>
            <a:ext cx="712274" cy="3984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7107881" y="1282562"/>
            <a:ext cx="1694550" cy="103262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107883" y="2713667"/>
            <a:ext cx="1694548" cy="10405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957" y="1282562"/>
            <a:ext cx="6703924" cy="2471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
            <a:extLst>
              <a:ext uri="{FF2B5EF4-FFF2-40B4-BE49-F238E27FC236}">
                <a16:creationId xmlns:a16="http://schemas.microsoft.com/office/drawing/2014/main" id="{27010935-C075-4049-9A92-FE6B0C810F06}"/>
              </a:ext>
            </a:extLst>
          </p:cNvPr>
          <p:cNvSpPr txBox="1">
            <a:spLocks/>
          </p:cNvSpPr>
          <p:nvPr/>
        </p:nvSpPr>
        <p:spPr>
          <a:xfrm>
            <a:off x="5963807" y="4251229"/>
            <a:ext cx="5392057" cy="213294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charset="0"/>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Times New Roman" charset="0"/>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Times New Roman" charset="0"/>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latin typeface="+mn-lt"/>
              </a:rPr>
              <a:t>Phase 1 Pixel Tracker</a:t>
            </a:r>
          </a:p>
          <a:p>
            <a:pPr lvl="1"/>
            <a:r>
              <a:rPr lang="en-US" dirty="0">
                <a:latin typeface="+mn-lt"/>
              </a:rPr>
              <a:t>4 barrel layers </a:t>
            </a:r>
          </a:p>
          <a:p>
            <a:pPr lvl="1"/>
            <a:r>
              <a:rPr lang="en-US" dirty="0">
                <a:latin typeface="+mn-lt"/>
              </a:rPr>
              <a:t>3 endcap disks on each side</a:t>
            </a:r>
          </a:p>
          <a:p>
            <a:pPr lvl="1"/>
            <a:r>
              <a:rPr lang="en-US" dirty="0">
                <a:latin typeface="+mn-lt"/>
              </a:rPr>
              <a:t>124 million pixel channels</a:t>
            </a:r>
          </a:p>
          <a:p>
            <a:pPr lvl="1"/>
            <a:r>
              <a:rPr lang="en-US" dirty="0">
                <a:latin typeface="+mn-lt"/>
              </a:rPr>
              <a:t>Digital Readout</a:t>
            </a:r>
          </a:p>
        </p:txBody>
      </p:sp>
      <p:sp>
        <p:nvSpPr>
          <p:cNvPr id="16" name="Rectangle 15">
            <a:extLst>
              <a:ext uri="{FF2B5EF4-FFF2-40B4-BE49-F238E27FC236}">
                <a16:creationId xmlns:a16="http://schemas.microsoft.com/office/drawing/2014/main" id="{A5F772A4-32E4-5244-A21F-32BAE07DC756}"/>
              </a:ext>
            </a:extLst>
          </p:cNvPr>
          <p:cNvSpPr/>
          <p:nvPr/>
        </p:nvSpPr>
        <p:spPr>
          <a:xfrm>
            <a:off x="5963807" y="4232280"/>
            <a:ext cx="5875346" cy="225591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35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8343" y="1229480"/>
                <a:ext cx="4754479" cy="5235995"/>
              </a:xfrm>
            </p:spPr>
            <p:txBody>
              <a:bodyPr>
                <a:normAutofit lnSpcReduction="10000"/>
              </a:bodyPr>
              <a:lstStyle/>
              <a:p>
                <a:r>
                  <a:rPr lang="en-US" dirty="0"/>
                  <a:t>Replaced in winter 2016/2017</a:t>
                </a:r>
              </a:p>
              <a:p>
                <a:pPr lvl="1"/>
                <a:r>
                  <a:rPr lang="en-US" dirty="0"/>
                  <a:t>Approximately 1 m long</a:t>
                </a:r>
              </a:p>
              <a:p>
                <a:pPr lvl="1"/>
                <a:r>
                  <a:rPr lang="en-US" dirty="0"/>
                  <a:t>Designed for peak luminosity of </a:t>
                </a:r>
                <a14:m>
                  <m:oMath xmlns:m="http://schemas.openxmlformats.org/officeDocument/2006/math">
                    <m:r>
                      <a:rPr lang="en-US" i="1">
                        <a:latin typeface="Cambria Math" charset="0"/>
                      </a:rPr>
                      <m:t>2</m:t>
                    </m:r>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 </m:t>
                        </m:r>
                        <m:r>
                          <m:rPr>
                            <m:nor/>
                          </m:rPr>
                          <a:rPr lang="en-US">
                            <a:latin typeface="Cambria Math" charset="0"/>
                            <a:ea typeface="Cambria Math" charset="0"/>
                            <a:cs typeface="Cambria Math" charset="0"/>
                          </a:rPr>
                          <m:t>cm</m:t>
                        </m:r>
                      </m:e>
                      <m:sup>
                        <m:r>
                          <a:rPr lang="en-US" i="1">
                            <a:latin typeface="Cambria Math" charset="0"/>
                            <a:ea typeface="Cambria Math" charset="0"/>
                            <a:cs typeface="Cambria Math" charset="0"/>
                          </a:rPr>
                          <m:t>−2</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s</m:t>
                        </m:r>
                      </m:e>
                      <m:sup>
                        <m:r>
                          <a:rPr lang="en-US" i="1">
                            <a:latin typeface="Cambria Math" charset="0"/>
                            <a:ea typeface="Cambria Math" charset="0"/>
                            <a:cs typeface="Cambria Math" charset="0"/>
                          </a:rPr>
                          <m:t>−1</m:t>
                        </m:r>
                      </m:sup>
                    </m:sSup>
                  </m:oMath>
                </a14:m>
                <a:r>
                  <a:rPr lang="en-US" dirty="0"/>
                  <a:t> with 50 ns bunch crossings</a:t>
                </a:r>
              </a:p>
              <a:p>
                <a:pPr lvl="1"/>
                <a:r>
                  <a:rPr lang="en-US" dirty="0"/>
                  <a:t>Analog </a:t>
                </a:r>
                <a14:m>
                  <m:oMath xmlns:m="http://schemas.openxmlformats.org/officeDocument/2006/math">
                    <m:r>
                      <a:rPr lang="is-IS" i="1" smtClean="0">
                        <a:latin typeface="Cambria Math" charset="0"/>
                        <a:ea typeface="Cambria Math" charset="0"/>
                        <a:cs typeface="Cambria Math" charset="0"/>
                      </a:rPr>
                      <m:t>→</m:t>
                    </m:r>
                  </m:oMath>
                </a14:m>
                <a:r>
                  <a:rPr lang="en-US" dirty="0"/>
                  <a:t> digital</a:t>
                </a:r>
              </a:p>
              <a:p>
                <a:pPr lvl="2"/>
                <a:r>
                  <a:rPr lang="en-US" dirty="0"/>
                  <a:t>New data acquisition (DAQ)</a:t>
                </a:r>
              </a:p>
              <a:p>
                <a:pPr lvl="1"/>
                <a:r>
                  <a:rPr lang="en-US" dirty="0"/>
                  <a:t>DCDC powering </a:t>
                </a:r>
              </a:p>
              <a:p>
                <a:pPr lvl="1"/>
                <a14:m>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Cambria Math" charset="0"/>
                          </a:rPr>
                          <m:t>CO</m:t>
                        </m:r>
                      </m:e>
                      <m:sub>
                        <m:r>
                          <a:rPr lang="en-US" b="0" i="1" smtClean="0">
                            <a:latin typeface="Cambria Math" charset="0"/>
                          </a:rPr>
                          <m:t>2</m:t>
                        </m:r>
                      </m:sub>
                    </m:sSub>
                  </m:oMath>
                </a14:m>
                <a:r>
                  <a:rPr lang="en-US" dirty="0"/>
                  <a:t> cooling</a:t>
                </a:r>
              </a:p>
              <a:p>
                <a:pPr lvl="2"/>
                <a:r>
                  <a:rPr lang="en-US" dirty="0"/>
                  <a:t>Light weight</a:t>
                </a:r>
              </a:p>
              <a:p>
                <a:pPr lvl="2"/>
                <a:r>
                  <a:rPr lang="en-US" dirty="0"/>
                  <a:t>Cost effective</a:t>
                </a:r>
              </a:p>
              <a:p>
                <a:pPr lvl="1"/>
                <a:r>
                  <a:rPr lang="en-US" dirty="0"/>
                  <a:t>Layer 1 closer to beam line</a:t>
                </a:r>
              </a:p>
              <a:p>
                <a:pPr lvl="2"/>
                <a:r>
                  <a:rPr lang="en-US" dirty="0"/>
                  <a:t>43 mm to 30 mm</a:t>
                </a:r>
              </a:p>
              <a:p>
                <a:pPr lvl="1"/>
                <a:r>
                  <a:rPr lang="en-US" dirty="0"/>
                  <a:t>Layer 4 extends to 160 mm</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8343" y="1229480"/>
                <a:ext cx="4754479" cy="5235995"/>
              </a:xfrm>
              <a:blipFill>
                <a:blip r:embed="rId2"/>
                <a:stretch>
                  <a:fillRect l="-2660" t="-2663"/>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C42BD7B9-A18E-1241-A2DC-8858CDE5CC59}" type="datetime1">
              <a:rPr lang="en-US" smtClean="0"/>
              <a:t>12/18/19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58</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1790" t="-42900" r="-41790" b="42900"/>
          <a:stretch/>
        </p:blipFill>
        <p:spPr>
          <a:xfrm>
            <a:off x="6531602" y="-145436"/>
            <a:ext cx="9644397" cy="2938936"/>
          </a:xfrm>
          <a:prstGeom prst="rect">
            <a:avLst/>
          </a:prstGeom>
        </p:spPr>
      </p:pic>
      <p:sp>
        <p:nvSpPr>
          <p:cNvPr id="6" name="Title 5"/>
          <p:cNvSpPr>
            <a:spLocks noGrp="1"/>
          </p:cNvSpPr>
          <p:nvPr>
            <p:ph type="title"/>
          </p:nvPr>
        </p:nvSpPr>
        <p:spPr/>
        <p:txBody>
          <a:bodyPr/>
          <a:lstStyle/>
          <a:p>
            <a:r>
              <a:rPr lang="en-US" dirty="0"/>
              <a:t>Phase 1 Pixels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648" t="3833" r="31765" b="3375"/>
          <a:stretch/>
        </p:blipFill>
        <p:spPr>
          <a:xfrm rot="5400000">
            <a:off x="5267108" y="2829753"/>
            <a:ext cx="2905297" cy="4161642"/>
          </a:xfrm>
          <a:prstGeom prst="rect">
            <a:avLst/>
          </a:prstGeom>
        </p:spPr>
      </p:pic>
      <p:sp>
        <p:nvSpPr>
          <p:cNvPr id="10" name="Rectangle 9"/>
          <p:cNvSpPr/>
          <p:nvPr/>
        </p:nvSpPr>
        <p:spPr>
          <a:xfrm>
            <a:off x="6350696" y="1024195"/>
            <a:ext cx="651354" cy="18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02" y="1024195"/>
            <a:ext cx="771072" cy="3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0578" y="3457925"/>
            <a:ext cx="3391422" cy="2260948"/>
          </a:xfrm>
          <a:prstGeom prst="rect">
            <a:avLst/>
          </a:prstGeom>
        </p:spPr>
      </p:pic>
    </p:spTree>
    <p:extLst>
      <p:ext uri="{BB962C8B-B14F-4D97-AF65-F5344CB8AC3E}">
        <p14:creationId xmlns:p14="http://schemas.microsoft.com/office/powerpoint/2010/main" val="3761342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3329E1-24F2-E54F-AF61-9FE6446ABA94}"/>
              </a:ext>
            </a:extLst>
          </p:cNvPr>
          <p:cNvPicPr>
            <a:picLocks noChangeAspect="1"/>
          </p:cNvPicPr>
          <p:nvPr/>
        </p:nvPicPr>
        <p:blipFill>
          <a:blip r:embed="rId3"/>
          <a:stretch>
            <a:fillRect/>
          </a:stretch>
        </p:blipFill>
        <p:spPr>
          <a:xfrm>
            <a:off x="5096988" y="2460614"/>
            <a:ext cx="6260191" cy="3236976"/>
          </a:xfrm>
          <a:prstGeom prst="rect">
            <a:avLst/>
          </a:prstGeom>
        </p:spPr>
      </p:pic>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4"/>
          <a:stretch>
            <a:fillRect/>
          </a:stretch>
        </p:blipFill>
        <p:spPr>
          <a:xfrm>
            <a:off x="720019" y="2552728"/>
            <a:ext cx="1950332" cy="1179636"/>
          </a:xfrm>
          <a:prstGeom prst="rect">
            <a:avLst/>
          </a:prstGeom>
        </p:spPr>
      </p:pic>
      <p:pic>
        <p:nvPicPr>
          <p:cNvPr id="12" name="Picture 11">
            <a:extLst>
              <a:ext uri="{FF2B5EF4-FFF2-40B4-BE49-F238E27FC236}">
                <a16:creationId xmlns:a16="http://schemas.microsoft.com/office/drawing/2014/main" id="{9ADD7F9C-2202-D549-9079-57299737887B}"/>
              </a:ext>
            </a:extLst>
          </p:cNvPr>
          <p:cNvPicPr>
            <a:picLocks noChangeAspect="1"/>
          </p:cNvPicPr>
          <p:nvPr/>
        </p:nvPicPr>
        <p:blipFill>
          <a:blip r:embed="rId5"/>
          <a:stretch>
            <a:fillRect/>
          </a:stretch>
        </p:blipFill>
        <p:spPr>
          <a:xfrm>
            <a:off x="720018" y="3768825"/>
            <a:ext cx="1954881" cy="1037591"/>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59</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720018" y="201836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5651500" y="2018360"/>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619900" y="2386163"/>
            <a:ext cx="4333100" cy="267029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4952998" y="2386163"/>
            <a:ext cx="6619102" cy="30873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1"/>
            <a:ext cx="11511148" cy="640696"/>
          </a:xfrm>
        </p:spPr>
        <p:txBody>
          <a:bodyPr/>
          <a:lstStyle/>
          <a:p>
            <a:pPr lvl="1"/>
            <a:r>
              <a:rPr lang="en-US" dirty="0"/>
              <a:t>Looking at inclusive models for a most general stop search</a:t>
            </a:r>
          </a:p>
        </p:txBody>
      </p:sp>
      <p:pic>
        <p:nvPicPr>
          <p:cNvPr id="9" name="Picture 8">
            <a:extLst>
              <a:ext uri="{FF2B5EF4-FFF2-40B4-BE49-F238E27FC236}">
                <a16:creationId xmlns:a16="http://schemas.microsoft.com/office/drawing/2014/main" id="{4CA3BC5C-E382-9541-AD04-9468AB80200D}"/>
              </a:ext>
            </a:extLst>
          </p:cNvPr>
          <p:cNvPicPr>
            <a:picLocks noChangeAspect="1"/>
          </p:cNvPicPr>
          <p:nvPr/>
        </p:nvPicPr>
        <p:blipFill>
          <a:blip r:embed="rId6"/>
          <a:stretch>
            <a:fillRect/>
          </a:stretch>
        </p:blipFill>
        <p:spPr>
          <a:xfrm>
            <a:off x="2677300" y="2552727"/>
            <a:ext cx="2034400" cy="1181264"/>
          </a:xfrm>
          <a:prstGeom prst="rect">
            <a:avLst/>
          </a:prstGeom>
        </p:spPr>
      </p:pic>
      <p:pic>
        <p:nvPicPr>
          <p:cNvPr id="22" name="Picture 21">
            <a:extLst>
              <a:ext uri="{FF2B5EF4-FFF2-40B4-BE49-F238E27FC236}">
                <a16:creationId xmlns:a16="http://schemas.microsoft.com/office/drawing/2014/main" id="{6E1962A5-90C9-2644-BB47-B9C275643CBF}"/>
              </a:ext>
            </a:extLst>
          </p:cNvPr>
          <p:cNvPicPr>
            <a:picLocks noChangeAspect="1"/>
          </p:cNvPicPr>
          <p:nvPr/>
        </p:nvPicPr>
        <p:blipFill>
          <a:blip r:embed="rId7"/>
          <a:stretch>
            <a:fillRect/>
          </a:stretch>
        </p:blipFill>
        <p:spPr>
          <a:xfrm>
            <a:off x="2670350" y="3732363"/>
            <a:ext cx="2041349" cy="1126825"/>
          </a:xfrm>
          <a:prstGeom prst="rect">
            <a:avLst/>
          </a:prstGeom>
        </p:spPr>
      </p:pic>
      <p:sp>
        <p:nvSpPr>
          <p:cNvPr id="14" name="Rectangle 13">
            <a:extLst>
              <a:ext uri="{FF2B5EF4-FFF2-40B4-BE49-F238E27FC236}">
                <a16:creationId xmlns:a16="http://schemas.microsoft.com/office/drawing/2014/main" id="{7192C5A5-7604-C74B-BB3E-CC2329080234}"/>
              </a:ext>
            </a:extLst>
          </p:cNvPr>
          <p:cNvSpPr/>
          <p:nvPr/>
        </p:nvSpPr>
        <p:spPr>
          <a:xfrm>
            <a:off x="5754195" y="360914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2442D5-AE8C-554E-BA4A-61DAB54CB465}"/>
              </a:ext>
            </a:extLst>
          </p:cNvPr>
          <p:cNvSpPr/>
          <p:nvPr/>
        </p:nvSpPr>
        <p:spPr>
          <a:xfrm>
            <a:off x="7941500" y="359613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339000-EFA1-1343-86C6-ED28D933B47F}"/>
              </a:ext>
            </a:extLst>
          </p:cNvPr>
          <p:cNvSpPr/>
          <p:nvPr/>
        </p:nvSpPr>
        <p:spPr>
          <a:xfrm>
            <a:off x="10128805" y="364829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1EC71D-6131-594A-85F1-0F8487A6571B}"/>
              </a:ext>
            </a:extLst>
          </p:cNvPr>
          <p:cNvSpPr/>
          <p:nvPr/>
        </p:nvSpPr>
        <p:spPr>
          <a:xfrm>
            <a:off x="5654549" y="552505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8C4020E-7841-764B-9A45-ADB49ADEE0D4}"/>
              </a:ext>
            </a:extLst>
          </p:cNvPr>
          <p:cNvSpPr/>
          <p:nvPr/>
        </p:nvSpPr>
        <p:spPr>
          <a:xfrm>
            <a:off x="7964211" y="5546444"/>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9ABE37-E667-5345-8463-BFAE35AF8EB5}"/>
              </a:ext>
            </a:extLst>
          </p:cNvPr>
          <p:cNvSpPr/>
          <p:nvPr/>
        </p:nvSpPr>
        <p:spPr>
          <a:xfrm>
            <a:off x="10128805" y="5526258"/>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1D25D343-9372-F348-B7AC-D524ABA2E80B}" type="datetime1">
              <a:rPr lang="en-US" smtClean="0"/>
              <a:t>12/18/19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8"/>
          <a:stretch>
            <a:fillRect/>
          </a:stretch>
        </p:blipFill>
        <p:spPr>
          <a:xfrm>
            <a:off x="9785876" y="8817"/>
            <a:ext cx="1435100" cy="1447800"/>
          </a:xfrm>
          <a:prstGeom prst="rect">
            <a:avLst/>
          </a:prstGeom>
        </p:spPr>
      </p:pic>
    </p:spTree>
    <p:extLst>
      <p:ext uri="{BB962C8B-B14F-4D97-AF65-F5344CB8AC3E}">
        <p14:creationId xmlns:p14="http://schemas.microsoft.com/office/powerpoint/2010/main" val="183245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9E218CD9-2397-2045-9C5F-0FA8030D8BD4}" type="datetime1">
              <a:rPr lang="en-US" smtClean="0"/>
              <a:t>12/18/19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10" name="Picture 9">
            <a:extLst>
              <a:ext uri="{FF2B5EF4-FFF2-40B4-BE49-F238E27FC236}">
                <a16:creationId xmlns:a16="http://schemas.microsoft.com/office/drawing/2014/main" id="{9E80AC89-2562-5146-B510-65D5E2A35B3F}"/>
              </a:ext>
            </a:extLst>
          </p:cNvPr>
          <p:cNvPicPr>
            <a:picLocks noChangeAspect="1"/>
          </p:cNvPicPr>
          <p:nvPr/>
        </p:nvPicPr>
        <p:blipFill>
          <a:blip r:embed="rId2"/>
          <a:stretch>
            <a:fillRect/>
          </a:stretch>
        </p:blipFill>
        <p:spPr>
          <a:xfrm>
            <a:off x="6440825" y="1598904"/>
            <a:ext cx="5751176" cy="4069688"/>
          </a:xfrm>
          <a:prstGeom prst="rect">
            <a:avLst/>
          </a:prstGeom>
        </p:spPr>
      </p:pic>
      <p:sp>
        <p:nvSpPr>
          <p:cNvPr id="11" name="Content Placeholder 1">
            <a:extLst>
              <a:ext uri="{FF2B5EF4-FFF2-40B4-BE49-F238E27FC236}">
                <a16:creationId xmlns:a16="http://schemas.microsoft.com/office/drawing/2014/main" id="{051CFBB3-E49C-AC48-8E2C-1DEC11AF3AED}"/>
              </a:ext>
            </a:extLst>
          </p:cNvPr>
          <p:cNvSpPr>
            <a:spLocks noGrp="1"/>
          </p:cNvSpPr>
          <p:nvPr>
            <p:ph idx="1"/>
          </p:nvPr>
        </p:nvSpPr>
        <p:spPr>
          <a:xfrm>
            <a:off x="348343" y="1229480"/>
            <a:ext cx="6092481" cy="5235995"/>
          </a:xfrm>
        </p:spPr>
        <p:txBody>
          <a:bodyPr>
            <a:normAutofit/>
          </a:bodyPr>
          <a:lstStyle/>
          <a:p>
            <a:r>
              <a:rPr lang="en-US" dirty="0"/>
              <a:t>Galactic Velocity Curves</a:t>
            </a:r>
          </a:p>
          <a:p>
            <a:pPr lvl="1"/>
            <a:r>
              <a:rPr lang="en-US" dirty="0"/>
              <a:t>Large radial velocity</a:t>
            </a:r>
          </a:p>
          <a:p>
            <a:pPr lvl="1"/>
            <a:r>
              <a:rPr lang="en-US" dirty="0"/>
              <a:t>Not explainable with visible matter </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Gravitational lens methods to find total amount of matter</a:t>
            </a:r>
          </a:p>
          <a:p>
            <a:pPr lvl="1"/>
            <a:r>
              <a:rPr lang="en-US" dirty="0"/>
              <a:t>Disagreement with visible matter</a:t>
            </a:r>
          </a:p>
          <a:p>
            <a:pPr lvl="1"/>
            <a:endParaRPr lang="en-US" dirty="0"/>
          </a:p>
        </p:txBody>
      </p:sp>
    </p:spTree>
    <p:extLst>
      <p:ext uri="{BB962C8B-B14F-4D97-AF65-F5344CB8AC3E}">
        <p14:creationId xmlns:p14="http://schemas.microsoft.com/office/powerpoint/2010/main" val="5980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FDB1D-6BAD-7F4B-A1BD-C5DA2FD166EF}"/>
              </a:ext>
            </a:extLst>
          </p:cNvPr>
          <p:cNvSpPr>
            <a:spLocks noGrp="1"/>
          </p:cNvSpPr>
          <p:nvPr>
            <p:ph idx="1"/>
          </p:nvPr>
        </p:nvSpPr>
        <p:spPr/>
        <p:txBody>
          <a:bodyPr/>
          <a:lstStyle/>
          <a:p>
            <a:r>
              <a:rPr lang="en-US" dirty="0"/>
              <a:t>Cross section-probability that two particles will collide and react a certain way</a:t>
            </a:r>
          </a:p>
          <a:p>
            <a:pPr lvl="1"/>
            <a:endParaRPr lang="en-US" dirty="0"/>
          </a:p>
        </p:txBody>
      </p:sp>
      <p:sp>
        <p:nvSpPr>
          <p:cNvPr id="3" name="Date Placeholder 2">
            <a:extLst>
              <a:ext uri="{FF2B5EF4-FFF2-40B4-BE49-F238E27FC236}">
                <a16:creationId xmlns:a16="http://schemas.microsoft.com/office/drawing/2014/main" id="{3D644588-01D7-8F4B-9E85-8E6F3D454011}"/>
              </a:ext>
            </a:extLst>
          </p:cNvPr>
          <p:cNvSpPr>
            <a:spLocks noGrp="1"/>
          </p:cNvSpPr>
          <p:nvPr>
            <p:ph type="dt" sz="half" idx="2"/>
          </p:nvPr>
        </p:nvSpPr>
        <p:spPr/>
        <p:txBody>
          <a:bodyPr/>
          <a:lstStyle/>
          <a:p>
            <a:fld id="{978BF8B1-65F3-9E41-A62E-20F47A51895A}" type="datetime1">
              <a:rPr lang="en-US" smtClean="0"/>
              <a:t>12/18/19</a:t>
            </a:fld>
            <a:endParaRPr lang="en-US" dirty="0"/>
          </a:p>
        </p:txBody>
      </p:sp>
      <p:sp>
        <p:nvSpPr>
          <p:cNvPr id="4" name="Footer Placeholder 3">
            <a:extLst>
              <a:ext uri="{FF2B5EF4-FFF2-40B4-BE49-F238E27FC236}">
                <a16:creationId xmlns:a16="http://schemas.microsoft.com/office/drawing/2014/main" id="{61891833-AAA0-E84B-A27F-B2BB5A94FD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82120F9-CE64-984E-9E9F-81D862E1AD77}"/>
              </a:ext>
            </a:extLst>
          </p:cNvPr>
          <p:cNvSpPr>
            <a:spLocks noGrp="1"/>
          </p:cNvSpPr>
          <p:nvPr>
            <p:ph type="sldNum" sz="quarter" idx="4"/>
          </p:nvPr>
        </p:nvSpPr>
        <p:spPr/>
        <p:txBody>
          <a:bodyPr/>
          <a:lstStyle/>
          <a:p>
            <a:fld id="{4FAB73BC-B049-4115-A692-8D63A059BFB8}" type="slidenum">
              <a:rPr lang="en-US" smtClean="0"/>
              <a:pPr/>
              <a:t>60</a:t>
            </a:fld>
            <a:endParaRPr lang="en-US" dirty="0"/>
          </a:p>
        </p:txBody>
      </p:sp>
      <p:sp>
        <p:nvSpPr>
          <p:cNvPr id="6" name="Title 5">
            <a:extLst>
              <a:ext uri="{FF2B5EF4-FFF2-40B4-BE49-F238E27FC236}">
                <a16:creationId xmlns:a16="http://schemas.microsoft.com/office/drawing/2014/main" id="{B5151A3E-946C-224C-A2C8-FEB5C8C4E4C7}"/>
              </a:ext>
            </a:extLst>
          </p:cNvPr>
          <p:cNvSpPr>
            <a:spLocks noGrp="1"/>
          </p:cNvSpPr>
          <p:nvPr>
            <p:ph type="title"/>
          </p:nvPr>
        </p:nvSpPr>
        <p:spPr/>
        <p:txBody>
          <a:bodyPr/>
          <a:lstStyle/>
          <a:p>
            <a:r>
              <a:rPr lang="en-US" dirty="0"/>
              <a:t>Stop Cross Section</a:t>
            </a:r>
          </a:p>
        </p:txBody>
      </p:sp>
      <p:pic>
        <p:nvPicPr>
          <p:cNvPr id="8" name="Picture 7">
            <a:extLst>
              <a:ext uri="{FF2B5EF4-FFF2-40B4-BE49-F238E27FC236}">
                <a16:creationId xmlns:a16="http://schemas.microsoft.com/office/drawing/2014/main" id="{CC42152C-0696-9045-8709-55F909AFAC09}"/>
              </a:ext>
            </a:extLst>
          </p:cNvPr>
          <p:cNvPicPr>
            <a:picLocks noChangeAspect="1"/>
          </p:cNvPicPr>
          <p:nvPr/>
        </p:nvPicPr>
        <p:blipFill>
          <a:blip r:embed="rId2"/>
          <a:stretch>
            <a:fillRect/>
          </a:stretch>
        </p:blipFill>
        <p:spPr>
          <a:xfrm>
            <a:off x="838201" y="1617327"/>
            <a:ext cx="3928699" cy="5235995"/>
          </a:xfrm>
          <a:prstGeom prst="rect">
            <a:avLst/>
          </a:prstGeom>
        </p:spPr>
      </p:pic>
      <p:pic>
        <p:nvPicPr>
          <p:cNvPr id="10" name="Picture 9">
            <a:extLst>
              <a:ext uri="{FF2B5EF4-FFF2-40B4-BE49-F238E27FC236}">
                <a16:creationId xmlns:a16="http://schemas.microsoft.com/office/drawing/2014/main" id="{04DDD647-ABC4-7B45-A7D7-E9279D4E73C5}"/>
              </a:ext>
            </a:extLst>
          </p:cNvPr>
          <p:cNvPicPr>
            <a:picLocks noChangeAspect="1"/>
          </p:cNvPicPr>
          <p:nvPr/>
        </p:nvPicPr>
        <p:blipFill>
          <a:blip r:embed="rId3"/>
          <a:stretch>
            <a:fillRect/>
          </a:stretch>
        </p:blipFill>
        <p:spPr>
          <a:xfrm>
            <a:off x="5256758" y="1827645"/>
            <a:ext cx="5854700" cy="4394200"/>
          </a:xfrm>
          <a:prstGeom prst="rect">
            <a:avLst/>
          </a:prstGeom>
        </p:spPr>
      </p:pic>
    </p:spTree>
    <p:extLst>
      <p:ext uri="{BB962C8B-B14F-4D97-AF65-F5344CB8AC3E}">
        <p14:creationId xmlns:p14="http://schemas.microsoft.com/office/powerpoint/2010/main" val="179862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C5C58-ABAE-1A41-A9A2-61EA003D51C2}"/>
                  </a:ext>
                </a:extLst>
              </p:cNvPr>
              <p:cNvSpPr>
                <a:spLocks noGrp="1"/>
              </p:cNvSpPr>
              <p:nvPr>
                <p:ph idx="1"/>
              </p:nvPr>
            </p:nvSpPr>
            <p:spPr>
              <a:xfrm>
                <a:off x="348343" y="1229480"/>
                <a:ext cx="5896255" cy="5235995"/>
              </a:xfrm>
            </p:spPr>
            <p:txBody>
              <a:bodyPr/>
              <a:lstStyle/>
              <a:p>
                <a:r>
                  <a:rPr lang="en-US" dirty="0"/>
                  <a:t>Distance calculation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m:rPr>
                        <m:nor/>
                      </m:rPr>
                      <a:rPr lang="en-US" b="0" i="0" smtClean="0">
                        <a:latin typeface="Cambria Math" panose="02040503050406030204" pitchFamily="18" charset="0"/>
                      </a:rPr>
                      <m:t>min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en>
                    </m:f>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𝑖𝐵</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oMath>
                </a14:m>
                <a:endParaRPr lang="en-US" dirty="0"/>
              </a:p>
              <a:p>
                <a:pPr lvl="1"/>
                <a:r>
                  <a:rPr lang="en-US" dirty="0"/>
                  <a:t>Infrared safe</a:t>
                </a:r>
              </a:p>
              <a:p>
                <a:pPr lvl="1"/>
                <a:r>
                  <a:rPr lang="en-US" dirty="0"/>
                  <a:t>Circular jet area</a:t>
                </a:r>
              </a:p>
            </p:txBody>
          </p:sp>
        </mc:Choice>
        <mc:Fallback xmlns="">
          <p:sp>
            <p:nvSpPr>
              <p:cNvPr id="2" name="Content Placeholder 1">
                <a:extLst>
                  <a:ext uri="{FF2B5EF4-FFF2-40B4-BE49-F238E27FC236}">
                    <a16:creationId xmlns:a16="http://schemas.microsoft.com/office/drawing/2014/main" id="{37CC5C58-ABAE-1A41-A9A2-61EA003D51C2}"/>
                  </a:ext>
                </a:extLst>
              </p:cNvPr>
              <p:cNvSpPr>
                <a:spLocks noGrp="1" noRot="1" noChangeAspect="1" noMove="1" noResize="1" noEditPoints="1" noAdjustHandles="1" noChangeArrowheads="1" noChangeShapeType="1" noTextEdit="1"/>
              </p:cNvSpPr>
              <p:nvPr>
                <p:ph idx="1"/>
              </p:nvPr>
            </p:nvSpPr>
            <p:spPr>
              <a:xfrm>
                <a:off x="348343" y="1229480"/>
                <a:ext cx="5896255" cy="5235995"/>
              </a:xfrm>
              <a:blipFill>
                <a:blip r:embed="rId3"/>
                <a:stretch>
                  <a:fillRect l="-2146"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2859586-D743-F941-9259-478616F33B6B}"/>
              </a:ext>
            </a:extLst>
          </p:cNvPr>
          <p:cNvSpPr>
            <a:spLocks noGrp="1"/>
          </p:cNvSpPr>
          <p:nvPr>
            <p:ph type="dt" sz="half" idx="2"/>
          </p:nvPr>
        </p:nvSpPr>
        <p:spPr/>
        <p:txBody>
          <a:bodyPr/>
          <a:lstStyle/>
          <a:p>
            <a:fld id="{68EFCAB1-7E77-F743-A2BB-DBE2F8B3E7BA}" type="datetime1">
              <a:rPr lang="en-US" smtClean="0"/>
              <a:t>12/18/19</a:t>
            </a:fld>
            <a:endParaRPr lang="en-US" dirty="0"/>
          </a:p>
        </p:txBody>
      </p:sp>
      <p:sp>
        <p:nvSpPr>
          <p:cNvPr id="4" name="Footer Placeholder 3">
            <a:extLst>
              <a:ext uri="{FF2B5EF4-FFF2-40B4-BE49-F238E27FC236}">
                <a16:creationId xmlns:a16="http://schemas.microsoft.com/office/drawing/2014/main" id="{083BDE3D-0CFD-F54D-AA28-4EF306F43F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47AA85-8732-C545-B720-92A7CB0D204D}"/>
              </a:ext>
            </a:extLst>
          </p:cNvPr>
          <p:cNvSpPr>
            <a:spLocks noGrp="1"/>
          </p:cNvSpPr>
          <p:nvPr>
            <p:ph type="sldNum" sz="quarter" idx="4"/>
          </p:nvPr>
        </p:nvSpPr>
        <p:spPr/>
        <p:txBody>
          <a:bodyPr/>
          <a:lstStyle/>
          <a:p>
            <a:fld id="{4FAB73BC-B049-4115-A692-8D63A059BFB8}" type="slidenum">
              <a:rPr lang="en-US" smtClean="0"/>
              <a:pPr/>
              <a:t>61</a:t>
            </a:fld>
            <a:endParaRPr lang="en-US" dirty="0"/>
          </a:p>
        </p:txBody>
      </p:sp>
      <p:sp>
        <p:nvSpPr>
          <p:cNvPr id="6" name="Title 5">
            <a:extLst>
              <a:ext uri="{FF2B5EF4-FFF2-40B4-BE49-F238E27FC236}">
                <a16:creationId xmlns:a16="http://schemas.microsoft.com/office/drawing/2014/main" id="{969F464D-C75A-9C4E-955A-DCCE5CFE11A7}"/>
              </a:ext>
            </a:extLst>
          </p:cNvPr>
          <p:cNvSpPr>
            <a:spLocks noGrp="1"/>
          </p:cNvSpPr>
          <p:nvPr>
            <p:ph type="title"/>
          </p:nvPr>
        </p:nvSpPr>
        <p:spPr/>
        <p:txBody>
          <a:bodyPr/>
          <a:lstStyle/>
          <a:p>
            <a:r>
              <a:rPr lang="en-US" dirty="0"/>
              <a:t>Anti-</a:t>
            </a:r>
            <a:r>
              <a:rPr lang="en-US" dirty="0" err="1"/>
              <a:t>kT</a:t>
            </a:r>
            <a:r>
              <a:rPr lang="en-US" dirty="0"/>
              <a:t> Algorithm</a:t>
            </a:r>
          </a:p>
        </p:txBody>
      </p:sp>
      <p:pic>
        <p:nvPicPr>
          <p:cNvPr id="8" name="Picture 7">
            <a:extLst>
              <a:ext uri="{FF2B5EF4-FFF2-40B4-BE49-F238E27FC236}">
                <a16:creationId xmlns:a16="http://schemas.microsoft.com/office/drawing/2014/main" id="{AA1AC121-7F06-BC46-8AFA-9941C1A125A5}"/>
              </a:ext>
            </a:extLst>
          </p:cNvPr>
          <p:cNvPicPr>
            <a:picLocks noChangeAspect="1"/>
          </p:cNvPicPr>
          <p:nvPr/>
        </p:nvPicPr>
        <p:blipFill>
          <a:blip r:embed="rId4"/>
          <a:stretch>
            <a:fillRect/>
          </a:stretch>
        </p:blipFill>
        <p:spPr>
          <a:xfrm>
            <a:off x="6244598" y="1229480"/>
            <a:ext cx="5771333" cy="4431723"/>
          </a:xfrm>
          <a:prstGeom prst="rect">
            <a:avLst/>
          </a:prstGeom>
        </p:spPr>
      </p:pic>
    </p:spTree>
    <p:extLst>
      <p:ext uri="{BB962C8B-B14F-4D97-AF65-F5344CB8AC3E}">
        <p14:creationId xmlns:p14="http://schemas.microsoft.com/office/powerpoint/2010/main" val="86362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A68AF44-74E8-9540-8CAE-5ABA0E3A01A3}"/>
              </a:ext>
            </a:extLst>
          </p:cNvPr>
          <p:cNvPicPr>
            <a:picLocks noGrp="1" noChangeAspect="1"/>
          </p:cNvPicPr>
          <p:nvPr>
            <p:ph idx="1"/>
          </p:nvPr>
        </p:nvPicPr>
        <p:blipFill>
          <a:blip r:embed="rId2"/>
          <a:stretch>
            <a:fillRect/>
          </a:stretch>
        </p:blipFill>
        <p:spPr>
          <a:xfrm>
            <a:off x="1671638" y="1599406"/>
            <a:ext cx="8864600" cy="4495800"/>
          </a:xfrm>
        </p:spPr>
      </p:pic>
      <p:sp>
        <p:nvSpPr>
          <p:cNvPr id="3" name="Date Placeholder 2">
            <a:extLst>
              <a:ext uri="{FF2B5EF4-FFF2-40B4-BE49-F238E27FC236}">
                <a16:creationId xmlns:a16="http://schemas.microsoft.com/office/drawing/2014/main" id="{88480630-9E45-BC41-BFED-64835EEF53B2}"/>
              </a:ext>
            </a:extLst>
          </p:cNvPr>
          <p:cNvSpPr>
            <a:spLocks noGrp="1"/>
          </p:cNvSpPr>
          <p:nvPr>
            <p:ph type="dt" sz="half" idx="2"/>
          </p:nvPr>
        </p:nvSpPr>
        <p:spPr/>
        <p:txBody>
          <a:bodyPr/>
          <a:lstStyle/>
          <a:p>
            <a:fld id="{525FD11B-CD73-6C46-B4EB-203338FBDC3D}" type="datetime1">
              <a:rPr lang="en-US" smtClean="0"/>
              <a:t>12/18/19</a:t>
            </a:fld>
            <a:endParaRPr lang="en-US" dirty="0"/>
          </a:p>
        </p:txBody>
      </p:sp>
      <p:sp>
        <p:nvSpPr>
          <p:cNvPr id="4" name="Footer Placeholder 3">
            <a:extLst>
              <a:ext uri="{FF2B5EF4-FFF2-40B4-BE49-F238E27FC236}">
                <a16:creationId xmlns:a16="http://schemas.microsoft.com/office/drawing/2014/main" id="{D0B3B459-6072-8144-9EB5-23B96B59BA0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EAC0269-A46D-2743-9BCD-2A4C8198B944}"/>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6" name="Title 5">
            <a:extLst>
              <a:ext uri="{FF2B5EF4-FFF2-40B4-BE49-F238E27FC236}">
                <a16:creationId xmlns:a16="http://schemas.microsoft.com/office/drawing/2014/main" id="{82016E24-09CC-964B-8D3F-A07A406E9DA0}"/>
              </a:ext>
            </a:extLst>
          </p:cNvPr>
          <p:cNvSpPr>
            <a:spLocks noGrp="1"/>
          </p:cNvSpPr>
          <p:nvPr>
            <p:ph type="title"/>
          </p:nvPr>
        </p:nvSpPr>
        <p:spPr/>
        <p:txBody>
          <a:bodyPr/>
          <a:lstStyle/>
          <a:p>
            <a:r>
              <a:rPr lang="en-US" dirty="0"/>
              <a:t>QCD Jet </a:t>
            </a:r>
            <a:r>
              <a:rPr lang="en-US" dirty="0" err="1"/>
              <a:t>Mistag</a:t>
            </a:r>
            <a:r>
              <a:rPr lang="en-US" dirty="0"/>
              <a:t> Rate</a:t>
            </a:r>
          </a:p>
        </p:txBody>
      </p:sp>
    </p:spTree>
    <p:extLst>
      <p:ext uri="{BB962C8B-B14F-4D97-AF65-F5344CB8AC3E}">
        <p14:creationId xmlns:p14="http://schemas.microsoft.com/office/powerpoint/2010/main" val="1422021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33350-3BD0-6344-AB9E-CC5B1DD0AB9F}"/>
              </a:ext>
            </a:extLst>
          </p:cNvPr>
          <p:cNvSpPr>
            <a:spLocks noGrp="1"/>
          </p:cNvSpPr>
          <p:nvPr>
            <p:ph idx="1"/>
          </p:nvPr>
        </p:nvSpPr>
        <p:spPr/>
        <p:txBody>
          <a:bodyPr/>
          <a:lstStyle/>
          <a:p>
            <a:r>
              <a:rPr lang="en-US" dirty="0"/>
              <a:t>Tau Decays are Interesting</a:t>
            </a:r>
          </a:p>
          <a:p>
            <a:pPr lvl="1"/>
            <a:r>
              <a:rPr lang="en-US" dirty="0"/>
              <a:t>17% of decays to leptons</a:t>
            </a:r>
          </a:p>
          <a:p>
            <a:pPr lvl="1"/>
            <a:r>
              <a:rPr lang="en-US" dirty="0"/>
              <a:t>51% is 1 prong hadronic decays</a:t>
            </a:r>
          </a:p>
          <a:p>
            <a:pPr lvl="1"/>
            <a:r>
              <a:rPr lang="en-US" dirty="0"/>
              <a:t>15% is 3 prong hadronic decays</a:t>
            </a:r>
          </a:p>
          <a:p>
            <a:pPr lvl="1"/>
            <a:r>
              <a:rPr lang="en-US" dirty="0"/>
              <a:t>Identify </a:t>
            </a:r>
            <a:r>
              <a:rPr lang="en-US" dirty="0" err="1"/>
              <a:t>taus</a:t>
            </a:r>
            <a:endParaRPr lang="en-US" dirty="0"/>
          </a:p>
          <a:p>
            <a:pPr lvl="2"/>
            <a:r>
              <a:rPr lang="en-US" dirty="0"/>
              <a:t>Isolated tracks using charged hadrons</a:t>
            </a:r>
          </a:p>
          <a:p>
            <a:pPr lvl="2"/>
            <a:r>
              <a:rPr lang="en-US" dirty="0" err="1"/>
              <a:t>TauPOG</a:t>
            </a:r>
            <a:r>
              <a:rPr lang="en-US" dirty="0"/>
              <a:t> Neural Network</a:t>
            </a:r>
          </a:p>
          <a:p>
            <a:pPr lvl="2"/>
            <a:endParaRPr lang="en-US" dirty="0"/>
          </a:p>
        </p:txBody>
      </p:sp>
      <p:sp>
        <p:nvSpPr>
          <p:cNvPr id="3" name="Date Placeholder 2">
            <a:extLst>
              <a:ext uri="{FF2B5EF4-FFF2-40B4-BE49-F238E27FC236}">
                <a16:creationId xmlns:a16="http://schemas.microsoft.com/office/drawing/2014/main" id="{BA9DA8EC-050E-124B-81BC-D5245B48CC8A}"/>
              </a:ext>
            </a:extLst>
          </p:cNvPr>
          <p:cNvSpPr>
            <a:spLocks noGrp="1"/>
          </p:cNvSpPr>
          <p:nvPr>
            <p:ph type="dt" sz="half" idx="2"/>
          </p:nvPr>
        </p:nvSpPr>
        <p:spPr/>
        <p:txBody>
          <a:bodyPr/>
          <a:lstStyle/>
          <a:p>
            <a:fld id="{95F66D5A-4A63-7F4D-A4EF-3D737BD6865A}" type="datetime1">
              <a:rPr lang="en-US" smtClean="0"/>
              <a:t>12/18/19</a:t>
            </a:fld>
            <a:endParaRPr lang="en-US" dirty="0"/>
          </a:p>
        </p:txBody>
      </p:sp>
      <p:sp>
        <p:nvSpPr>
          <p:cNvPr id="4" name="Footer Placeholder 3">
            <a:extLst>
              <a:ext uri="{FF2B5EF4-FFF2-40B4-BE49-F238E27FC236}">
                <a16:creationId xmlns:a16="http://schemas.microsoft.com/office/drawing/2014/main" id="{126EDDF3-3D5E-F74D-BE5F-E2E845E96DC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E694D9E-1821-1F4F-9F9F-9F72AD112909}"/>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6" name="Title 5">
            <a:extLst>
              <a:ext uri="{FF2B5EF4-FFF2-40B4-BE49-F238E27FC236}">
                <a16:creationId xmlns:a16="http://schemas.microsoft.com/office/drawing/2014/main" id="{0B4CEBDB-0EAC-5547-88F9-3C79FFCF56FD}"/>
              </a:ext>
            </a:extLst>
          </p:cNvPr>
          <p:cNvSpPr>
            <a:spLocks noGrp="1"/>
          </p:cNvSpPr>
          <p:nvPr>
            <p:ph type="title"/>
          </p:nvPr>
        </p:nvSpPr>
        <p:spPr/>
        <p:txBody>
          <a:bodyPr/>
          <a:lstStyle/>
          <a:p>
            <a:r>
              <a:rPr lang="en-US" dirty="0"/>
              <a:t>Tau Identification</a:t>
            </a:r>
          </a:p>
        </p:txBody>
      </p:sp>
      <p:pic>
        <p:nvPicPr>
          <p:cNvPr id="26" name="Picture 25">
            <a:extLst>
              <a:ext uri="{FF2B5EF4-FFF2-40B4-BE49-F238E27FC236}">
                <a16:creationId xmlns:a16="http://schemas.microsoft.com/office/drawing/2014/main" id="{FE1E7042-514B-2F45-9C5D-7BB635D3CEE7}"/>
              </a:ext>
            </a:extLst>
          </p:cNvPr>
          <p:cNvPicPr>
            <a:picLocks noChangeAspect="1"/>
          </p:cNvPicPr>
          <p:nvPr/>
        </p:nvPicPr>
        <p:blipFill>
          <a:blip r:embed="rId3"/>
          <a:stretch>
            <a:fillRect/>
          </a:stretch>
        </p:blipFill>
        <p:spPr>
          <a:xfrm>
            <a:off x="6427579" y="2039350"/>
            <a:ext cx="3623917" cy="3089241"/>
          </a:xfrm>
          <a:prstGeom prst="rect">
            <a:avLst/>
          </a:prstGeom>
        </p:spPr>
      </p:pic>
      <p:sp>
        <p:nvSpPr>
          <p:cNvPr id="27" name="TextBox 26">
            <a:extLst>
              <a:ext uri="{FF2B5EF4-FFF2-40B4-BE49-F238E27FC236}">
                <a16:creationId xmlns:a16="http://schemas.microsoft.com/office/drawing/2014/main" id="{1CAA7337-30B4-B14D-BED5-074664CC25C7}"/>
              </a:ext>
            </a:extLst>
          </p:cNvPr>
          <p:cNvSpPr txBox="1"/>
          <p:nvPr/>
        </p:nvSpPr>
        <p:spPr>
          <a:xfrm>
            <a:off x="9830121" y="6488668"/>
            <a:ext cx="442750" cy="369332"/>
          </a:xfrm>
          <a:prstGeom prst="rect">
            <a:avLst/>
          </a:prstGeom>
          <a:noFill/>
        </p:spPr>
        <p:txBody>
          <a:bodyPr wrap="none" rtlCol="0">
            <a:spAutoFit/>
          </a:bodyPr>
          <a:lstStyle/>
          <a:p>
            <a:r>
              <a:rPr lang="en-US" dirty="0">
                <a:hlinkClick r:id="rId4"/>
              </a:rPr>
              <a:t>[5]</a:t>
            </a:r>
            <a:endParaRPr lang="en-US" dirty="0"/>
          </a:p>
        </p:txBody>
      </p:sp>
      <p:pic>
        <p:nvPicPr>
          <p:cNvPr id="29" name="Picture 28">
            <a:extLst>
              <a:ext uri="{FF2B5EF4-FFF2-40B4-BE49-F238E27FC236}">
                <a16:creationId xmlns:a16="http://schemas.microsoft.com/office/drawing/2014/main" id="{470A537F-B5D8-A34B-A039-4EB0EBDFC799}"/>
              </a:ext>
            </a:extLst>
          </p:cNvPr>
          <p:cNvPicPr>
            <a:picLocks noChangeAspect="1"/>
          </p:cNvPicPr>
          <p:nvPr/>
        </p:nvPicPr>
        <p:blipFill>
          <a:blip r:embed="rId5"/>
          <a:stretch>
            <a:fillRect/>
          </a:stretch>
        </p:blipFill>
        <p:spPr>
          <a:xfrm>
            <a:off x="9785876" y="8817"/>
            <a:ext cx="1435100" cy="1447800"/>
          </a:xfrm>
          <a:prstGeom prst="rect">
            <a:avLst/>
          </a:prstGeom>
        </p:spPr>
      </p:pic>
      <p:sp>
        <p:nvSpPr>
          <p:cNvPr id="30" name="Rectangle 29">
            <a:extLst>
              <a:ext uri="{FF2B5EF4-FFF2-40B4-BE49-F238E27FC236}">
                <a16:creationId xmlns:a16="http://schemas.microsoft.com/office/drawing/2014/main" id="{38C0A647-5B1F-5746-B0DF-1D7ADE875022}"/>
              </a:ext>
            </a:extLst>
          </p:cNvPr>
          <p:cNvSpPr/>
          <p:nvPr/>
        </p:nvSpPr>
        <p:spPr>
          <a:xfrm>
            <a:off x="10272871" y="1102290"/>
            <a:ext cx="501146" cy="24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38663D-CB4B-BC49-8053-B08CCA8B93ED}"/>
              </a:ext>
            </a:extLst>
          </p:cNvPr>
          <p:cNvSpPr/>
          <p:nvPr/>
        </p:nvSpPr>
        <p:spPr>
          <a:xfrm>
            <a:off x="9830120" y="308113"/>
            <a:ext cx="317731" cy="716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4AF8273-538C-E84E-9561-4895AE72E0F6}"/>
              </a:ext>
            </a:extLst>
          </p:cNvPr>
          <p:cNvSpPr txBox="1"/>
          <p:nvPr/>
        </p:nvSpPr>
        <p:spPr>
          <a:xfrm>
            <a:off x="10163409" y="1005262"/>
            <a:ext cx="720069" cy="369332"/>
          </a:xfrm>
          <a:prstGeom prst="rect">
            <a:avLst/>
          </a:prstGeom>
          <a:noFill/>
        </p:spPr>
        <p:txBody>
          <a:bodyPr wrap="none" rtlCol="0">
            <a:spAutoFit/>
          </a:bodyPr>
          <a:lstStyle/>
          <a:p>
            <a:r>
              <a:rPr lang="en-US" dirty="0"/>
              <a:t>space</a:t>
            </a:r>
          </a:p>
        </p:txBody>
      </p:sp>
      <p:sp>
        <p:nvSpPr>
          <p:cNvPr id="33" name="TextBox 32">
            <a:extLst>
              <a:ext uri="{FF2B5EF4-FFF2-40B4-BE49-F238E27FC236}">
                <a16:creationId xmlns:a16="http://schemas.microsoft.com/office/drawing/2014/main" id="{F9F3A215-1A1A-C641-8440-12B3A37D16A4}"/>
              </a:ext>
            </a:extLst>
          </p:cNvPr>
          <p:cNvSpPr txBox="1"/>
          <p:nvPr/>
        </p:nvSpPr>
        <p:spPr>
          <a:xfrm rot="16200000">
            <a:off x="9656050" y="481487"/>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52465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4C7BD5-E85F-F944-8E51-D62B6BF106B1}"/>
              </a:ext>
            </a:extLst>
          </p:cNvPr>
          <p:cNvSpPr>
            <a:spLocks noGrp="1"/>
          </p:cNvSpPr>
          <p:nvPr>
            <p:ph idx="1"/>
          </p:nvPr>
        </p:nvSpPr>
        <p:spPr>
          <a:xfrm>
            <a:off x="348343" y="1229480"/>
            <a:ext cx="6382657" cy="5235995"/>
          </a:xfrm>
        </p:spPr>
        <p:txBody>
          <a:bodyPr>
            <a:normAutofit/>
          </a:bodyPr>
          <a:lstStyle/>
          <a:p>
            <a:r>
              <a:rPr lang="en-US" dirty="0"/>
              <a:t>Isolation Methods</a:t>
            </a:r>
          </a:p>
          <a:p>
            <a:pPr lvl="1"/>
            <a:r>
              <a:rPr lang="en-US" dirty="0"/>
              <a:t>Electrons and muons are isolated</a:t>
            </a:r>
          </a:p>
          <a:p>
            <a:pPr lvl="2"/>
            <a:r>
              <a:rPr lang="en-US" dirty="0"/>
              <a:t>Measurements in Electromagnet Calorimeter and Muon Chambers, respectively</a:t>
            </a:r>
          </a:p>
          <a:p>
            <a:pPr lvl="1"/>
            <a:r>
              <a:rPr lang="en-US" dirty="0"/>
              <a:t>Using recommendations by CMS</a:t>
            </a:r>
          </a:p>
          <a:p>
            <a:pPr lvl="1"/>
            <a:endParaRPr lang="en-US" dirty="0"/>
          </a:p>
          <a:p>
            <a:r>
              <a:rPr lang="en-US" dirty="0"/>
              <a:t>Hadronic </a:t>
            </a:r>
            <a:r>
              <a:rPr lang="en-US" dirty="0" err="1"/>
              <a:t>Taus</a:t>
            </a:r>
            <a:endParaRPr lang="en-US" dirty="0"/>
          </a:p>
          <a:p>
            <a:pPr lvl="1"/>
            <a:r>
              <a:rPr lang="en-US" dirty="0"/>
              <a:t>Looking at isolated charged hadrons</a:t>
            </a:r>
          </a:p>
          <a:p>
            <a:pPr lvl="1"/>
            <a:r>
              <a:rPr lang="en-US" dirty="0"/>
              <a:t>Boosted Decision Trees (BDT)</a:t>
            </a:r>
          </a:p>
          <a:p>
            <a:pPr lvl="1"/>
            <a:r>
              <a:rPr lang="en-US" dirty="0"/>
              <a:t>Training is matched gen level </a:t>
            </a:r>
            <a:r>
              <a:rPr lang="en-US" dirty="0" err="1"/>
              <a:t>taus</a:t>
            </a:r>
            <a:r>
              <a:rPr lang="en-US" dirty="0"/>
              <a:t> from 2017 </a:t>
            </a:r>
            <a:r>
              <a:rPr lang="en-US" dirty="0" err="1"/>
              <a:t>TTbar</a:t>
            </a:r>
            <a:r>
              <a:rPr lang="en-US" dirty="0"/>
              <a:t> simulation</a:t>
            </a:r>
          </a:p>
          <a:p>
            <a:pPr lvl="1"/>
            <a:r>
              <a:rPr lang="en-US" dirty="0"/>
              <a:t>Good discrimination between </a:t>
            </a:r>
            <a:r>
              <a:rPr lang="en-US" dirty="0" err="1"/>
              <a:t>taus</a:t>
            </a:r>
            <a:r>
              <a:rPr lang="en-US" dirty="0"/>
              <a:t> and other particles</a:t>
            </a:r>
          </a:p>
          <a:p>
            <a:pPr lvl="2"/>
            <a:endParaRPr lang="en-US" dirty="0"/>
          </a:p>
          <a:p>
            <a:pPr lvl="2"/>
            <a:endParaRPr lang="en-US" dirty="0"/>
          </a:p>
        </p:txBody>
      </p:sp>
      <p:sp>
        <p:nvSpPr>
          <p:cNvPr id="3" name="Date Placeholder 2">
            <a:extLst>
              <a:ext uri="{FF2B5EF4-FFF2-40B4-BE49-F238E27FC236}">
                <a16:creationId xmlns:a16="http://schemas.microsoft.com/office/drawing/2014/main" id="{08711843-7EAB-5647-9ADA-19E4FBEC89B4}"/>
              </a:ext>
            </a:extLst>
          </p:cNvPr>
          <p:cNvSpPr>
            <a:spLocks noGrp="1"/>
          </p:cNvSpPr>
          <p:nvPr>
            <p:ph type="dt" sz="half" idx="2"/>
          </p:nvPr>
        </p:nvSpPr>
        <p:spPr/>
        <p:txBody>
          <a:bodyPr/>
          <a:lstStyle/>
          <a:p>
            <a:fld id="{D9BF066E-C8F3-1D41-92BE-DA737584F5E9}" type="datetime1">
              <a:rPr lang="en-US" smtClean="0"/>
              <a:t>12/18/19</a:t>
            </a:fld>
            <a:endParaRPr lang="en-US" dirty="0"/>
          </a:p>
        </p:txBody>
      </p:sp>
      <p:sp>
        <p:nvSpPr>
          <p:cNvPr id="4" name="Footer Placeholder 3">
            <a:extLst>
              <a:ext uri="{FF2B5EF4-FFF2-40B4-BE49-F238E27FC236}">
                <a16:creationId xmlns:a16="http://schemas.microsoft.com/office/drawing/2014/main" id="{36E1175C-763B-6B47-A4EF-2A4271C271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D7944C-978C-5A4F-AE30-833B2D2C51EF}"/>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6" name="Title 5">
            <a:extLst>
              <a:ext uri="{FF2B5EF4-FFF2-40B4-BE49-F238E27FC236}">
                <a16:creationId xmlns:a16="http://schemas.microsoft.com/office/drawing/2014/main" id="{61C96BB0-6CB2-C34C-8436-FF5B113C48CB}"/>
              </a:ext>
            </a:extLst>
          </p:cNvPr>
          <p:cNvSpPr>
            <a:spLocks noGrp="1"/>
          </p:cNvSpPr>
          <p:nvPr>
            <p:ph type="title"/>
          </p:nvPr>
        </p:nvSpPr>
        <p:spPr/>
        <p:txBody>
          <a:bodyPr/>
          <a:lstStyle/>
          <a:p>
            <a:r>
              <a:rPr lang="en-US" dirty="0"/>
              <a:t>Identification of Leptons</a:t>
            </a:r>
          </a:p>
        </p:txBody>
      </p:sp>
      <p:pic>
        <p:nvPicPr>
          <p:cNvPr id="12" name="Picture 11">
            <a:extLst>
              <a:ext uri="{FF2B5EF4-FFF2-40B4-BE49-F238E27FC236}">
                <a16:creationId xmlns:a16="http://schemas.microsoft.com/office/drawing/2014/main" id="{B852BEC0-E6F4-6C49-A8A1-C32740885955}"/>
              </a:ext>
            </a:extLst>
          </p:cNvPr>
          <p:cNvPicPr>
            <a:picLocks noChangeAspect="1"/>
          </p:cNvPicPr>
          <p:nvPr/>
        </p:nvPicPr>
        <p:blipFill>
          <a:blip r:embed="rId2"/>
          <a:stretch>
            <a:fillRect/>
          </a:stretch>
        </p:blipFill>
        <p:spPr>
          <a:xfrm rot="5400000">
            <a:off x="7071646" y="1215089"/>
            <a:ext cx="4886118" cy="5092700"/>
          </a:xfrm>
          <a:prstGeom prst="rect">
            <a:avLst/>
          </a:prstGeom>
        </p:spPr>
      </p:pic>
      <p:sp>
        <p:nvSpPr>
          <p:cNvPr id="9" name="TextBox 8">
            <a:extLst>
              <a:ext uri="{FF2B5EF4-FFF2-40B4-BE49-F238E27FC236}">
                <a16:creationId xmlns:a16="http://schemas.microsoft.com/office/drawing/2014/main" id="{59574A80-186D-9444-BF03-D16AD0EEBC89}"/>
              </a:ext>
            </a:extLst>
          </p:cNvPr>
          <p:cNvSpPr txBox="1"/>
          <p:nvPr/>
        </p:nvSpPr>
        <p:spPr>
          <a:xfrm>
            <a:off x="9985340" y="1835912"/>
            <a:ext cx="1789272" cy="307777"/>
          </a:xfrm>
          <a:prstGeom prst="rect">
            <a:avLst/>
          </a:prstGeom>
          <a:noFill/>
        </p:spPr>
        <p:txBody>
          <a:bodyPr wrap="none" rtlCol="0">
            <a:spAutoFit/>
          </a:bodyPr>
          <a:lstStyle/>
          <a:p>
            <a:r>
              <a:rPr lang="en-US" sz="1400" b="1" dirty="0"/>
              <a:t>CMS</a:t>
            </a:r>
            <a:r>
              <a:rPr lang="en-US" sz="1400" dirty="0"/>
              <a:t> </a:t>
            </a:r>
            <a:r>
              <a:rPr lang="en-US" sz="1400" i="1" dirty="0"/>
              <a:t>Work in progress</a:t>
            </a:r>
          </a:p>
        </p:txBody>
      </p:sp>
      <p:sp>
        <p:nvSpPr>
          <p:cNvPr id="7" name="Rectangle 6">
            <a:extLst>
              <a:ext uri="{FF2B5EF4-FFF2-40B4-BE49-F238E27FC236}">
                <a16:creationId xmlns:a16="http://schemas.microsoft.com/office/drawing/2014/main" id="{C30FB4FB-E1CE-3F42-B9BB-511818216B4C}"/>
              </a:ext>
            </a:extLst>
          </p:cNvPr>
          <p:cNvSpPr/>
          <p:nvPr/>
        </p:nvSpPr>
        <p:spPr>
          <a:xfrm>
            <a:off x="8242300" y="3238500"/>
            <a:ext cx="1384300" cy="2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088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2573BDD-3F02-2B45-B272-6B5128E3A201}"/>
                  </a:ext>
                </a:extLst>
              </p:cNvPr>
              <p:cNvSpPr>
                <a:spLocks noGrp="1"/>
              </p:cNvSpPr>
              <p:nvPr>
                <p:ph idx="1"/>
              </p:nvPr>
            </p:nvSpPr>
            <p:spPr/>
            <p:txBody>
              <a:bodyPr/>
              <a:lstStyle/>
              <a:p>
                <a:r>
                  <a:rPr lang="en-US" dirty="0"/>
                  <a:t>Comparison of three hadronically decaying tau tagging methods</a:t>
                </a:r>
              </a:p>
              <a:p>
                <a:pPr lvl="1"/>
                <a:r>
                  <a:rPr lang="en-US" dirty="0"/>
                  <a:t>Custom MVA identifying charged hadron candidates</a:t>
                </a:r>
              </a:p>
              <a:p>
                <a:pPr lvl="2"/>
                <a:r>
                  <a:rPr lang="en-US" dirty="0"/>
                  <a:t>Custom BDT trained on ttbar 2017 samples to identify hadronically decaying </a:t>
                </a:r>
                <a:r>
                  <a:rPr lang="en-US" dirty="0" err="1"/>
                  <a:t>taus</a:t>
                </a:r>
                <a:endParaRPr lang="en-US" dirty="0"/>
              </a:p>
              <a:p>
                <a:pPr lvl="1"/>
                <a:r>
                  <a:rPr lang="en-US" dirty="0" err="1"/>
                  <a:t>Isotrack</a:t>
                </a:r>
                <a:r>
                  <a:rPr lang="en-US" dirty="0"/>
                  <a:t> using cut-based methods</a:t>
                </a:r>
              </a:p>
              <a:p>
                <a:pPr lvl="1"/>
                <a:r>
                  <a:rPr lang="en-US" dirty="0" err="1"/>
                  <a:t>Isotrack+tauPOG</a:t>
                </a:r>
                <a:r>
                  <a:rPr lang="en-US" dirty="0"/>
                  <a:t> identification</a:t>
                </a:r>
              </a:p>
              <a:p>
                <a:pPr lvl="1"/>
                <a14:m>
                  <m:oMath xmlns:m="http://schemas.openxmlformats.org/officeDocument/2006/math">
                    <m:r>
                      <m:rPr>
                        <m:nor/>
                      </m:rPr>
                      <a:rPr lang="en-US" b="0" i="0" smtClean="0">
                        <a:latin typeface="Cambria Math" panose="02040503050406030204" pitchFamily="18" charset="0"/>
                      </a:rPr>
                      <m:t>Veto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percent</m:t>
                    </m:r>
                    <m:r>
                      <m:rPr>
                        <m:nor/>
                      </m:rPr>
                      <a:rPr lang="en-US" b="0" i="0" smtClean="0">
                        <a:latin typeface="Cambria Math" panose="02040503050406030204" pitchFamily="18" charset="0"/>
                      </a:rPr>
                      <m:t> </m:t>
                    </m:r>
                    <m:r>
                      <a:rPr lang="en-US" b="0" i="1" smtClean="0">
                        <a:latin typeface="Cambria Math" panose="02040503050406030204" pitchFamily="18" charset="0"/>
                      </a:rPr>
                      <m:t>=1 −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m:t>
                            </m:r>
                          </m:sub>
                        </m:sSub>
                      </m:den>
                    </m:f>
                  </m:oMath>
                </a14:m>
                <a:endParaRPr lang="en-US" dirty="0"/>
              </a:p>
              <a:p>
                <a:pPr lvl="1"/>
                <a14:m>
                  <m:oMath xmlns:m="http://schemas.openxmlformats.org/officeDocument/2006/math">
                    <m:r>
                      <m:rPr>
                        <m:nor/>
                      </m:rPr>
                      <a:rPr lang="en-US" b="0" i="0" smtClean="0">
                        <a:latin typeface="Cambria Math" panose="02040503050406030204" pitchFamily="18" charset="0"/>
                      </a:rPr>
                      <m:t>Efficiency</m:t>
                    </m:r>
                    <m:r>
                      <m:rPr>
                        <m:nor/>
                      </m:rP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Sub>
                        <m:r>
                          <a:rPr lang="en-US" b="0" i="1" smtClean="0">
                            <a:latin typeface="Cambria Math" panose="02040503050406030204" pitchFamily="18" charset="0"/>
                          </a:rPr>
                          <m:t> &amp;&amp;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up>
                            <m:r>
                              <a:rPr lang="en-US" b="0" i="1" smtClean="0">
                                <a:latin typeface="Cambria Math" panose="02040503050406030204" pitchFamily="18" charset="0"/>
                              </a:rPr>
                              <m:t>𝑔𝑒𝑛</m:t>
                            </m:r>
                          </m:sup>
                        </m:sSubSup>
                        <m:r>
                          <a:rPr lang="en-US" b="0" i="1" smtClean="0">
                            <a:latin typeface="Cambria Math" panose="02040503050406030204" pitchFamily="18" charset="0"/>
                          </a:rPr>
                          <m:t>)</m:t>
                        </m:r>
                      </m:num>
                      <m:den>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𝜏</m:t>
                            </m:r>
                            <m:r>
                              <a:rPr lang="en-US" i="1">
                                <a:latin typeface="Cambria Math" panose="02040503050406030204" pitchFamily="18" charset="0"/>
                              </a:rPr>
                              <m:t>&gt;0</m:t>
                            </m:r>
                          </m:sub>
                          <m:sup>
                            <m:r>
                              <a:rPr lang="en-US" i="1">
                                <a:latin typeface="Cambria Math" panose="02040503050406030204" pitchFamily="18" charset="0"/>
                              </a:rPr>
                              <m:t>𝑔𝑒𝑛</m:t>
                            </m:r>
                          </m:sup>
                        </m:sSubSup>
                      </m:den>
                    </m:f>
                  </m:oMath>
                </a14:m>
                <a:endParaRPr lang="en-US" dirty="0"/>
              </a:p>
            </p:txBody>
          </p:sp>
        </mc:Choice>
        <mc:Fallback>
          <p:sp>
            <p:nvSpPr>
              <p:cNvPr id="2" name="Content Placeholder 1">
                <a:extLst>
                  <a:ext uri="{FF2B5EF4-FFF2-40B4-BE49-F238E27FC236}">
                    <a16:creationId xmlns:a16="http://schemas.microsoft.com/office/drawing/2014/main" id="{32573BDD-3F02-2B45-B272-6B5128E3A201}"/>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48E6769-B56F-1F43-8F17-0128D8C96FBC}"/>
              </a:ext>
            </a:extLst>
          </p:cNvPr>
          <p:cNvSpPr>
            <a:spLocks noGrp="1"/>
          </p:cNvSpPr>
          <p:nvPr>
            <p:ph type="dt" sz="half" idx="2"/>
          </p:nvPr>
        </p:nvSpPr>
        <p:spPr/>
        <p:txBody>
          <a:bodyPr/>
          <a:lstStyle/>
          <a:p>
            <a:fld id="{63D1E48C-9584-CF4A-ACAA-E857A4949BF9}" type="datetime1">
              <a:rPr lang="en-US" smtClean="0"/>
              <a:t>12/18/19</a:t>
            </a:fld>
            <a:endParaRPr lang="en-US" dirty="0"/>
          </a:p>
        </p:txBody>
      </p:sp>
      <p:sp>
        <p:nvSpPr>
          <p:cNvPr id="4" name="Footer Placeholder 3">
            <a:extLst>
              <a:ext uri="{FF2B5EF4-FFF2-40B4-BE49-F238E27FC236}">
                <a16:creationId xmlns:a16="http://schemas.microsoft.com/office/drawing/2014/main" id="{EEB1E6A3-56B4-3946-8E50-6390BA3973C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A53A0A-2379-0844-A1AD-35A2E527D467}"/>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6" name="Title 5">
            <a:extLst>
              <a:ext uri="{FF2B5EF4-FFF2-40B4-BE49-F238E27FC236}">
                <a16:creationId xmlns:a16="http://schemas.microsoft.com/office/drawing/2014/main" id="{C126A43B-D4F0-084E-ABC7-D2D001A21580}"/>
              </a:ext>
            </a:extLst>
          </p:cNvPr>
          <p:cNvSpPr>
            <a:spLocks noGrp="1"/>
          </p:cNvSpPr>
          <p:nvPr>
            <p:ph type="title"/>
          </p:nvPr>
        </p:nvSpPr>
        <p:spPr/>
        <p:txBody>
          <a:bodyPr/>
          <a:lstStyle/>
          <a:p>
            <a:r>
              <a:rPr lang="en-US" dirty="0"/>
              <a:t>Tau MVA</a:t>
            </a:r>
          </a:p>
        </p:txBody>
      </p:sp>
      <p:graphicFrame>
        <p:nvGraphicFramePr>
          <p:cNvPr id="7" name="Table 6">
            <a:extLst>
              <a:ext uri="{FF2B5EF4-FFF2-40B4-BE49-F238E27FC236}">
                <a16:creationId xmlns:a16="http://schemas.microsoft.com/office/drawing/2014/main" id="{3C930034-4A77-9246-B957-F73FC248CFF0}"/>
              </a:ext>
            </a:extLst>
          </p:cNvPr>
          <p:cNvGraphicFramePr>
            <a:graphicFrameLocks noGrp="1"/>
          </p:cNvGraphicFramePr>
          <p:nvPr>
            <p:extLst>
              <p:ext uri="{D42A27DB-BD31-4B8C-83A1-F6EECF244321}">
                <p14:modId xmlns:p14="http://schemas.microsoft.com/office/powerpoint/2010/main" val="43786465"/>
              </p:ext>
            </p:extLst>
          </p:nvPr>
        </p:nvGraphicFramePr>
        <p:xfrm>
          <a:off x="2031999" y="4475376"/>
          <a:ext cx="8128001" cy="20878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861903551"/>
                    </a:ext>
                  </a:extLst>
                </a:gridCol>
                <a:gridCol w="1161143">
                  <a:extLst>
                    <a:ext uri="{9D8B030D-6E8A-4147-A177-3AD203B41FA5}">
                      <a16:colId xmlns:a16="http://schemas.microsoft.com/office/drawing/2014/main" val="1872205968"/>
                    </a:ext>
                  </a:extLst>
                </a:gridCol>
                <a:gridCol w="1161143">
                  <a:extLst>
                    <a:ext uri="{9D8B030D-6E8A-4147-A177-3AD203B41FA5}">
                      <a16:colId xmlns:a16="http://schemas.microsoft.com/office/drawing/2014/main" val="2954653469"/>
                    </a:ext>
                  </a:extLst>
                </a:gridCol>
                <a:gridCol w="1161143">
                  <a:extLst>
                    <a:ext uri="{9D8B030D-6E8A-4147-A177-3AD203B41FA5}">
                      <a16:colId xmlns:a16="http://schemas.microsoft.com/office/drawing/2014/main" val="2382908944"/>
                    </a:ext>
                  </a:extLst>
                </a:gridCol>
                <a:gridCol w="1161143">
                  <a:extLst>
                    <a:ext uri="{9D8B030D-6E8A-4147-A177-3AD203B41FA5}">
                      <a16:colId xmlns:a16="http://schemas.microsoft.com/office/drawing/2014/main" val="4041817807"/>
                    </a:ext>
                  </a:extLst>
                </a:gridCol>
                <a:gridCol w="1161143">
                  <a:extLst>
                    <a:ext uri="{9D8B030D-6E8A-4147-A177-3AD203B41FA5}">
                      <a16:colId xmlns:a16="http://schemas.microsoft.com/office/drawing/2014/main" val="3176485619"/>
                    </a:ext>
                  </a:extLst>
                </a:gridCol>
                <a:gridCol w="1161143">
                  <a:extLst>
                    <a:ext uri="{9D8B030D-6E8A-4147-A177-3AD203B41FA5}">
                      <a16:colId xmlns:a16="http://schemas.microsoft.com/office/drawing/2014/main" val="2158885679"/>
                    </a:ext>
                  </a:extLst>
                </a:gridCol>
              </a:tblGrid>
              <a:tr h="370840">
                <a:tc>
                  <a:txBody>
                    <a:bodyPr/>
                    <a:lstStyle/>
                    <a:p>
                      <a:pPr fontAlgn="t"/>
                      <a:r>
                        <a:rPr lang="en-US" b="0" dirty="0">
                          <a:solidFill>
                            <a:sysClr val="windowText" lastClr="000000"/>
                          </a:solidFill>
                          <a:effectLst/>
                        </a:rPr>
                        <a:t> </a:t>
                      </a:r>
                    </a:p>
                  </a:txBody>
                  <a:tcPr marL="38100" marR="38100" marT="38100" marB="38100"/>
                </a:tc>
                <a:tc gridSpan="2">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ttbar 1-lep Background</a:t>
                      </a:r>
                      <a:endParaRPr lang="en-US" b="0" dirty="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T2tt(850, 100)</a:t>
                      </a:r>
                      <a:endParaRPr lang="en-US" b="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T2tt(500, 325)</a:t>
                      </a:r>
                      <a:endParaRPr lang="en-US" b="0">
                        <a:solidFill>
                          <a:sysClr val="windowText" lastClr="000000"/>
                        </a:solidFill>
                        <a:effectLst/>
                      </a:endParaRPr>
                    </a:p>
                  </a:txBody>
                  <a:tcPr marL="38100" marR="38100" marT="38100" marB="38100"/>
                </a:tc>
                <a:tc hMerge="1">
                  <a:txBody>
                    <a:bodyPr/>
                    <a:lstStyle/>
                    <a:p>
                      <a:endParaRPr lang="en-US"/>
                    </a:p>
                  </a:txBody>
                  <a:tcPr/>
                </a:tc>
                <a:extLst>
                  <a:ext uri="{0D108BD9-81ED-4DB2-BD59-A6C34878D82A}">
                    <a16:rowId xmlns:a16="http://schemas.microsoft.com/office/drawing/2014/main" val="2598976194"/>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Methods </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Percentage</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Efficiency</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613651808"/>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Custom MVA</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32.2%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57.7%</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6.5%</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10.9%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27.6%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39.4%</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2123452811"/>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21.3%</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37.9%</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8.9%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22.6%</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3019680463"/>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 + TauPOG</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29.0%</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49.1%</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7.2%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14.6%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37.3%</a:t>
                      </a:r>
                      <a:endParaRPr lang="en-US" b="0" dirty="0">
                        <a:solidFill>
                          <a:sysClr val="windowText" lastClr="000000"/>
                        </a:solidFill>
                        <a:effectLst/>
                      </a:endParaRPr>
                    </a:p>
                  </a:txBody>
                  <a:tcPr marL="38100" marR="38100" marT="38100" marB="38100"/>
                </a:tc>
                <a:extLst>
                  <a:ext uri="{0D108BD9-81ED-4DB2-BD59-A6C34878D82A}">
                    <a16:rowId xmlns:a16="http://schemas.microsoft.com/office/drawing/2014/main" val="3651967249"/>
                  </a:ext>
                </a:extLst>
              </a:tr>
            </a:tbl>
          </a:graphicData>
        </a:graphic>
      </p:graphicFrame>
    </p:spTree>
    <p:extLst>
      <p:ext uri="{BB962C8B-B14F-4D97-AF65-F5344CB8AC3E}">
        <p14:creationId xmlns:p14="http://schemas.microsoft.com/office/powerpoint/2010/main" val="2347769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467511-AE1D-5245-9369-CE851C54DFA7}"/>
                  </a:ext>
                </a:extLst>
              </p:cNvPr>
              <p:cNvSpPr>
                <a:spLocks noGrp="1"/>
              </p:cNvSpPr>
              <p:nvPr>
                <p:ph idx="1"/>
              </p:nvPr>
            </p:nvSpPr>
            <p:spPr/>
            <p:txBody>
              <a:bodyPr>
                <a:normAutofit fontScale="92500" lnSpcReduction="10000"/>
              </a:bodyPr>
              <a:lstStyle/>
              <a:p>
                <a:pPr lvl="1"/>
                <a:r>
                  <a:rPr lang="en-US" dirty="0"/>
                  <a:t>Lepton Selection</a:t>
                </a:r>
              </a:p>
              <a:p>
                <a:pPr lvl="2"/>
                <a:r>
                  <a:rPr lang="en-US" dirty="0"/>
                  <a:t>Veto ID electron: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&gt;5</m:t>
                    </m:r>
                  </m:oMath>
                </a14:m>
                <a:r>
                  <a:rPr lang="en-US" dirty="0"/>
                  <a:t> GeV,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𝜂</m:t>
                        </m:r>
                      </m:e>
                    </m:d>
                    <m:r>
                      <a:rPr lang="en-US" b="0" i="1" smtClean="0">
                        <a:latin typeface="Cambria Math" panose="02040503050406030204" pitchFamily="18" charset="0"/>
                      </a:rPr>
                      <m:t>&lt;2.5</m:t>
                    </m:r>
                  </m:oMath>
                </a14:m>
                <a:endParaRPr lang="en-US" dirty="0"/>
              </a:p>
              <a:p>
                <a:pPr lvl="2"/>
                <a:r>
                  <a:rPr lang="en-US" dirty="0"/>
                  <a:t>Loose muon: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&gt;5</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&lt;2.5</m:t>
                    </m:r>
                  </m:oMath>
                </a14:m>
                <a:endParaRPr lang="en-US" dirty="0"/>
              </a:p>
              <a:p>
                <a:pPr lvl="2"/>
                <a:r>
                  <a:rPr lang="en-US" dirty="0" err="1"/>
                  <a:t>IsoTrack</a:t>
                </a:r>
                <a:r>
                  <a:rPr lang="en-US" dirty="0"/>
                  <a:t>: cut based charged PF candidate</a:t>
                </a:r>
              </a:p>
              <a:p>
                <a:pPr lvl="2"/>
                <a:r>
                  <a:rPr lang="en-US" dirty="0" err="1"/>
                  <a:t>TauPOG</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m:t>
                    </m:r>
                    <m:r>
                      <a:rPr lang="en-US" b="0" i="1" smtClean="0">
                        <a:latin typeface="Cambria Math" panose="02040503050406030204" pitchFamily="18" charset="0"/>
                      </a:rPr>
                      <m:t>20</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m:t>
                    </m:r>
                    <m:r>
                      <a:rPr lang="en-US" b="0" i="1" smtClean="0">
                        <a:latin typeface="Cambria Math" panose="02040503050406030204" pitchFamily="18" charset="0"/>
                      </a:rPr>
                      <m:t>4</m:t>
                    </m:r>
                  </m:oMath>
                </a14:m>
                <a:r>
                  <a:rPr lang="en-US" dirty="0"/>
                  <a:t>, medium working point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 </m:t>
                        </m:r>
                        <m:r>
                          <m:rPr>
                            <m:nor/>
                          </m:rPr>
                          <a:rPr lang="en-US" b="0" i="0" smtClean="0">
                            <a:latin typeface="Cambria Math" panose="02040503050406030204" pitchFamily="18" charset="0"/>
                          </a:rPr>
                          <m:t>GeV</m:t>
                        </m:r>
                      </m:e>
                    </m:d>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2,</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𝜂</m:t>
                        </m:r>
                      </m:e>
                    </m:d>
                    <m:r>
                      <a:rPr lang="en-US" b="0" i="0" dirty="0" smtClean="0">
                        <a:latin typeface="Cambria Math" panose="02040503050406030204" pitchFamily="18" charset="0"/>
                        <a:ea typeface="Cambria Math" panose="02040503050406030204" pitchFamily="18" charset="0"/>
                      </a:rPr>
                      <m:t>&lt;2.4</m:t>
                    </m:r>
                  </m:oMath>
                </a14:m>
                <a:endParaRPr lang="en-US" dirty="0"/>
              </a:p>
              <a:p>
                <a:pPr lvl="1"/>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&gt;0.5,</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b="0" i="1" smtClean="0">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&gt;0.15</m:t>
                    </m:r>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&gt;250</m:t>
                    </m:r>
                  </m:oMath>
                </a14:m>
                <a:r>
                  <a:rPr lang="en-US" dirty="0"/>
                  <a:t> GeV</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&gt;300</m:t>
                    </m:r>
                  </m:oMath>
                </a14:m>
                <a:r>
                  <a:rPr lang="en-US" dirty="0"/>
                  <a:t> GeV</a:t>
                </a:r>
              </a:p>
              <a:p>
                <a:pPr lvl="1"/>
                <a:r>
                  <a:rPr lang="en-US" dirty="0"/>
                  <a:t>HEM Veto: </a:t>
                </a:r>
                <a14:m>
                  <m:oMath xmlns:m="http://schemas.openxmlformats.org/officeDocument/2006/math">
                    <m:r>
                      <a:rPr lang="en-US" b="0" i="1" smtClean="0">
                        <a:latin typeface="Cambria Math" panose="02040503050406030204" pitchFamily="18" charset="0"/>
                      </a:rPr>
                      <m:t>𝜂</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−3,−1.4</m:t>
                        </m:r>
                      </m:e>
                    </m:d>
                    <m:r>
                      <a:rPr lang="en-US" b="0" i="1" smtClean="0">
                        <a:latin typeface="Cambria Math" panose="02040503050406030204" pitchFamily="18" charset="0"/>
                      </a:rPr>
                      <m:t>, </m:t>
                    </m:r>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−1.57,−0.87</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m:t>
                    </m:r>
                  </m:oMath>
                </a14:m>
                <a:r>
                  <a:rPr lang="en-US" dirty="0"/>
                  <a:t> GeV applied to jets, electrons, and photons</a:t>
                </a:r>
              </a:p>
              <a:p>
                <a:pPr lvl="1"/>
                <a:r>
                  <a:rPr lang="en-US" dirty="0" err="1"/>
                  <a:t>Bjets</a:t>
                </a:r>
                <a:r>
                  <a:rPr lang="en-US" dirty="0"/>
                  <a:t>: </a:t>
                </a:r>
                <a:r>
                  <a:rPr lang="en-US" dirty="0" err="1"/>
                  <a:t>DeepCSV</a:t>
                </a:r>
                <a:r>
                  <a:rPr lang="en-US" dirty="0"/>
                  <a:t> medium working point</a:t>
                </a:r>
              </a:p>
              <a:p>
                <a:pPr lvl="1"/>
                <a:r>
                  <a:rPr lang="en-US" dirty="0"/>
                  <a:t>W/Top: deepAK8 tight working point</a:t>
                </a:r>
              </a:p>
              <a:p>
                <a:pPr lvl="1"/>
                <a:r>
                  <a:rPr lang="en-US" dirty="0"/>
                  <a:t>Deep Resolved Top: tight working point</a:t>
                </a:r>
              </a:p>
              <a:p>
                <a:pPr lvl="1"/>
                <a:r>
                  <a:rPr lang="en-US" dirty="0"/>
                  <a:t>Scale Factors: </a:t>
                </a:r>
                <a:r>
                  <a:rPr lang="en-US" dirty="0" err="1"/>
                  <a:t>PUWeights</a:t>
                </a:r>
                <a:r>
                  <a:rPr lang="en-US" dirty="0"/>
                  <a:t>, </a:t>
                </a:r>
                <a:r>
                  <a:rPr lang="en-US" dirty="0" err="1"/>
                  <a:t>BtagWeights</a:t>
                </a:r>
                <a:r>
                  <a:rPr lang="en-US" dirty="0"/>
                  <a:t>, </a:t>
                </a:r>
                <a:r>
                  <a:rPr lang="en-US" dirty="0" err="1"/>
                  <a:t>resTop</a:t>
                </a:r>
                <a:r>
                  <a:rPr lang="en-US" dirty="0"/>
                  <a:t>/Top/W, soft </a:t>
                </a:r>
                <a:r>
                  <a:rPr lang="en-US" dirty="0" err="1"/>
                  <a:t>btaggin</a:t>
                </a:r>
                <a:r>
                  <a:rPr lang="en-US" dirty="0"/>
                  <a:t>, </a:t>
                </a:r>
                <a:r>
                  <a:rPr lang="en-US" dirty="0" err="1"/>
                  <a:t>ISRWeights</a:t>
                </a:r>
                <a:r>
                  <a:rPr lang="en-US" dirty="0"/>
                  <a:t> (2016), </a:t>
                </a:r>
                <a:r>
                  <a:rPr lang="en-US" dirty="0" err="1"/>
                  <a:t>PrefireWeights</a:t>
                </a:r>
                <a:r>
                  <a:rPr lang="en-US" dirty="0"/>
                  <a:t> (2016/2017) for all backgrounds</a:t>
                </a:r>
              </a:p>
            </p:txBody>
          </p:sp>
        </mc:Choice>
        <mc:Fallback xmlns="">
          <p:sp>
            <p:nvSpPr>
              <p:cNvPr id="2" name="Content Placeholder 1">
                <a:extLst>
                  <a:ext uri="{FF2B5EF4-FFF2-40B4-BE49-F238E27FC236}">
                    <a16:creationId xmlns:a16="http://schemas.microsoft.com/office/drawing/2014/main" id="{61467511-AE1D-5245-9369-CE851C54DFA7}"/>
                  </a:ext>
                </a:extLst>
              </p:cNvPr>
              <p:cNvSpPr>
                <a:spLocks noGrp="1" noRot="1" noChangeAspect="1" noMove="1" noResize="1" noEditPoints="1" noAdjustHandles="1" noChangeArrowheads="1" noChangeShapeType="1" noTextEdit="1"/>
              </p:cNvSpPr>
              <p:nvPr>
                <p:ph idx="1"/>
              </p:nvPr>
            </p:nvSpPr>
            <p:spPr>
              <a:blipFill>
                <a:blip r:embed="rId2"/>
                <a:stretch>
                  <a:fillRect l="-110"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3E82BA7-C9FD-CE49-8157-B2DDB7953922}"/>
              </a:ext>
            </a:extLst>
          </p:cNvPr>
          <p:cNvSpPr>
            <a:spLocks noGrp="1"/>
          </p:cNvSpPr>
          <p:nvPr>
            <p:ph type="dt" sz="half" idx="2"/>
          </p:nvPr>
        </p:nvSpPr>
        <p:spPr/>
        <p:txBody>
          <a:bodyPr/>
          <a:lstStyle/>
          <a:p>
            <a:fld id="{F4F34FB8-748D-9B4C-9886-8B7D9C6B9F90}" type="datetime1">
              <a:rPr lang="en-US" smtClean="0"/>
              <a:t>12/18/19</a:t>
            </a:fld>
            <a:endParaRPr lang="en-US" dirty="0"/>
          </a:p>
        </p:txBody>
      </p:sp>
      <p:sp>
        <p:nvSpPr>
          <p:cNvPr id="4" name="Footer Placeholder 3">
            <a:extLst>
              <a:ext uri="{FF2B5EF4-FFF2-40B4-BE49-F238E27FC236}">
                <a16:creationId xmlns:a16="http://schemas.microsoft.com/office/drawing/2014/main" id="{FC7F8CB8-2276-304E-9564-2C30F605495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A7879D-A154-A34C-BE5D-38A67CEAC0B7}"/>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6" name="Title 5">
            <a:extLst>
              <a:ext uri="{FF2B5EF4-FFF2-40B4-BE49-F238E27FC236}">
                <a16:creationId xmlns:a16="http://schemas.microsoft.com/office/drawing/2014/main" id="{5B26B150-ECED-3A4A-A8EE-C82D79138FD0}"/>
              </a:ext>
            </a:extLst>
          </p:cNvPr>
          <p:cNvSpPr>
            <a:spLocks noGrp="1"/>
          </p:cNvSpPr>
          <p:nvPr>
            <p:ph type="title"/>
          </p:nvPr>
        </p:nvSpPr>
        <p:spPr/>
        <p:txBody>
          <a:bodyPr/>
          <a:lstStyle/>
          <a:p>
            <a:r>
              <a:rPr lang="en-US" dirty="0"/>
              <a:t>Baseline Selection</a:t>
            </a:r>
          </a:p>
        </p:txBody>
      </p:sp>
    </p:spTree>
    <p:extLst>
      <p:ext uri="{BB962C8B-B14F-4D97-AF65-F5344CB8AC3E}">
        <p14:creationId xmlns:p14="http://schemas.microsoft.com/office/powerpoint/2010/main" val="2858259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C2F2DBC-165F-DF47-B03C-C8C298DD7A26}"/>
                  </a:ext>
                </a:extLst>
              </p:cNvPr>
              <p:cNvSpPr>
                <a:spLocks noGrp="1"/>
              </p:cNvSpPr>
              <p:nvPr>
                <p:ph idx="1"/>
              </p:nvPr>
            </p:nvSpPr>
            <p:spPr>
              <a:xfrm>
                <a:off x="2196935" y="1395736"/>
                <a:ext cx="7798130" cy="818903"/>
              </a:xfrm>
            </p:spPr>
            <p:txBody>
              <a:bodyPr>
                <a:normAutofit/>
              </a:bodyPr>
              <a:lstStyle/>
              <a:p>
                <a:r>
                  <a:rPr lang="en-US" dirty="0"/>
                  <a:t>Categorize low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b="0" dirty="0"/>
              </a:p>
              <a:p>
                <a:pPr lvl="1"/>
                <a:endParaRPr lang="en-US" dirty="0"/>
              </a:p>
            </p:txBody>
          </p:sp>
        </mc:Choice>
        <mc:Fallback>
          <p:sp>
            <p:nvSpPr>
              <p:cNvPr id="2" name="Content Placeholder 1">
                <a:extLst>
                  <a:ext uri="{FF2B5EF4-FFF2-40B4-BE49-F238E27FC236}">
                    <a16:creationId xmlns:a16="http://schemas.microsoft.com/office/drawing/2014/main" id="{DC2F2DBC-165F-DF47-B03C-C8C298DD7A26}"/>
                  </a:ext>
                </a:extLst>
              </p:cNvPr>
              <p:cNvSpPr>
                <a:spLocks noGrp="1" noRot="1" noChangeAspect="1" noMove="1" noResize="1" noEditPoints="1" noAdjustHandles="1" noChangeArrowheads="1" noChangeShapeType="1" noTextEdit="1"/>
              </p:cNvSpPr>
              <p:nvPr>
                <p:ph idx="1"/>
              </p:nvPr>
            </p:nvSpPr>
            <p:spPr>
              <a:xfrm>
                <a:off x="2196935" y="1395736"/>
                <a:ext cx="7798130" cy="818903"/>
              </a:xfrm>
              <a:blipFill>
                <a:blip r:embed="rId3"/>
                <a:stretch>
                  <a:fillRect l="-1626" t="-76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F704819E-68EA-824A-81FD-F6B2E56649F9}" type="datetime1">
              <a:rPr lang="en-US" smtClean="0"/>
              <a:t>12/18/19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Search Strategy</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4"/>
          <a:stretch>
            <a:fillRect/>
          </a:stretch>
        </p:blipFill>
        <p:spPr>
          <a:xfrm>
            <a:off x="4133476" y="2273443"/>
            <a:ext cx="4296039" cy="4160633"/>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p:nvPr/>
        </p:nvCxnSpPr>
        <p:spPr>
          <a:xfrm flipV="1">
            <a:off x="6217608" y="3631188"/>
            <a:ext cx="0" cy="241504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0" y="2610097"/>
                <a:ext cx="4133476" cy="3388921"/>
              </a:xfrm>
              <a:prstGeom prst="rect">
                <a:avLst/>
              </a:prstGeom>
            </p:spPr>
            <p:txBody>
              <a:bodyPr vert="horz" lIns="0" tIns="45720" rIns="0" bIns="45720" rtlCol="0">
                <a:normAutofit fontScale="92500" lnSpcReduction="2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pPr lvl="1"/>
                <a:r>
                  <a:rPr lang="en-US" dirty="0"/>
                  <a:t>Veto Tops and W</a:t>
                </a:r>
              </a:p>
              <a:p>
                <a:pPr lvl="1"/>
                <a:r>
                  <a:rPr lang="en-US" dirty="0"/>
                  <a:t>ISR Tagging</a:t>
                </a:r>
              </a:p>
              <a:p>
                <a:pPr lvl="1"/>
                <a:r>
                  <a:rPr lang="en-US" dirty="0"/>
                  <a:t>Soft-b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r>
                      <a:rPr lang="en-US" b="0" i="0" smtClean="0">
                        <a:latin typeface="Cambria Math" panose="02040503050406030204" pitchFamily="18" charset="0"/>
                      </a:rPr>
                      <m:t>  </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&gt;0.15</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e>
                        </m:rad>
                      </m:den>
                    </m:f>
                    <m:r>
                      <a:rPr lang="en-US" b="0" i="1" smtClean="0">
                        <a:latin typeface="Cambria Math" panose="02040503050406030204" pitchFamily="18" charset="0"/>
                      </a:rPr>
                      <m:t>&gt;10</m:t>
                    </m:r>
                  </m:oMath>
                </a14:m>
                <a:endParaRPr lang="en-US" dirty="0"/>
              </a:p>
              <a:p>
                <a:pPr lvl="1"/>
                <a:endParaRPr lang="en-US" dirty="0"/>
              </a:p>
              <a:p>
                <a:pPr lvl="1"/>
                <a:endParaRPr lang="en-US" dirty="0"/>
              </a:p>
              <a:p>
                <a:pPr lvl="1"/>
                <a:endParaRPr lang="en-US" dirty="0"/>
              </a:p>
            </p:txBody>
          </p:sp>
        </mc:Choice>
        <mc:Fallback>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0" y="2610097"/>
                <a:ext cx="4133476" cy="3388921"/>
              </a:xfrm>
              <a:prstGeom prst="rect">
                <a:avLst/>
              </a:prstGeom>
              <a:blipFill>
                <a:blip r:embed="rId5"/>
                <a:stretch>
                  <a:fillRect l="-3077" t="-4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083B76B0-6DB7-7642-A221-25DDECB5E9D5}"/>
                  </a:ext>
                </a:extLst>
              </p:cNvPr>
              <p:cNvSpPr txBox="1">
                <a:spLocks/>
              </p:cNvSpPr>
              <p:nvPr/>
            </p:nvSpPr>
            <p:spPr>
              <a:xfrm>
                <a:off x="8268465" y="3042813"/>
                <a:ext cx="4133476" cy="338892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&gt;175</m:t>
                    </m:r>
                  </m:oMath>
                </a14:m>
                <a:r>
                  <a:rPr lang="en-US" dirty="0"/>
                  <a:t> GeV</a:t>
                </a:r>
              </a:p>
              <a:p>
                <a:pPr lvl="1"/>
                <a:r>
                  <a:rPr lang="en-US" dirty="0"/>
                  <a:t>Top and W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≥5,</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r>
                              <a:rPr lang="en-US" b="0" i="1" smtClean="0">
                                <a:latin typeface="Cambria Math" panose="02040503050406030204" pitchFamily="18" charset="0"/>
                              </a:rPr>
                              <m:t>234</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oMath>
                </a14:m>
                <a:endParaRPr lang="en-US" dirty="0"/>
              </a:p>
              <a:p>
                <a:pPr lvl="1"/>
                <a:endParaRPr lang="en-US" dirty="0"/>
              </a:p>
              <a:p>
                <a:pPr lvl="1"/>
                <a:endParaRPr lang="en-US" dirty="0"/>
              </a:p>
            </p:txBody>
          </p:sp>
        </mc:Choice>
        <mc:Fallback xmlns="">
          <p:sp>
            <p:nvSpPr>
              <p:cNvPr id="12" name="Content Placeholder 1">
                <a:extLst>
                  <a:ext uri="{FF2B5EF4-FFF2-40B4-BE49-F238E27FC236}">
                    <a16:creationId xmlns:a16="http://schemas.microsoft.com/office/drawing/2014/main" id="{083B76B0-6DB7-7642-A221-25DDECB5E9D5}"/>
                  </a:ext>
                </a:extLst>
              </p:cNvPr>
              <p:cNvSpPr txBox="1">
                <a:spLocks noRot="1" noChangeAspect="1" noMove="1" noResize="1" noEditPoints="1" noAdjustHandles="1" noChangeArrowheads="1" noChangeShapeType="1" noTextEdit="1"/>
              </p:cNvSpPr>
              <p:nvPr/>
            </p:nvSpPr>
            <p:spPr>
              <a:xfrm>
                <a:off x="8268465" y="3042813"/>
                <a:ext cx="4133476" cy="3388921"/>
              </a:xfrm>
              <a:prstGeom prst="rect">
                <a:avLst/>
              </a:prstGeom>
              <a:blipFill>
                <a:blip r:embed="rId6"/>
                <a:stretch>
                  <a:fillRect l="-3058" t="-3383"/>
                </a:stretch>
              </a:blipFill>
            </p:spPr>
            <p:txBody>
              <a:bodyPr/>
              <a:lstStyle/>
              <a:p>
                <a:r>
                  <a:rPr lang="en-US">
                    <a:noFill/>
                  </a:rPr>
                  <a:t> </a:t>
                </a:r>
              </a:p>
            </p:txBody>
          </p:sp>
        </mc:Fallback>
      </mc:AlternateContent>
    </p:spTree>
    <p:extLst>
      <p:ext uri="{BB962C8B-B14F-4D97-AF65-F5344CB8AC3E}">
        <p14:creationId xmlns:p14="http://schemas.microsoft.com/office/powerpoint/2010/main" val="135219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0134E82-2563-5A40-B456-275D64BD6820}"/>
              </a:ext>
            </a:extLst>
          </p:cNvPr>
          <p:cNvPicPr>
            <a:picLocks noGrp="1" noChangeAspect="1"/>
          </p:cNvPicPr>
          <p:nvPr>
            <p:ph idx="1"/>
          </p:nvPr>
        </p:nvPicPr>
        <p:blipFill>
          <a:blip r:embed="rId2"/>
          <a:stretch>
            <a:fillRect/>
          </a:stretch>
        </p:blipFill>
        <p:spPr>
          <a:xfrm>
            <a:off x="2266753" y="1228725"/>
            <a:ext cx="7674370" cy="5237163"/>
          </a:xfrm>
        </p:spPr>
      </p:pic>
      <p:sp>
        <p:nvSpPr>
          <p:cNvPr id="3" name="Date Placeholder 2">
            <a:extLst>
              <a:ext uri="{FF2B5EF4-FFF2-40B4-BE49-F238E27FC236}">
                <a16:creationId xmlns:a16="http://schemas.microsoft.com/office/drawing/2014/main" id="{1F3A741B-1294-FD4E-BEC3-FE764E729F4B}"/>
              </a:ext>
            </a:extLst>
          </p:cNvPr>
          <p:cNvSpPr>
            <a:spLocks noGrp="1"/>
          </p:cNvSpPr>
          <p:nvPr>
            <p:ph type="dt" sz="half" idx="2"/>
          </p:nvPr>
        </p:nvSpPr>
        <p:spPr/>
        <p:txBody>
          <a:bodyPr/>
          <a:lstStyle/>
          <a:p>
            <a:fld id="{68D4A5A8-8194-FB49-9CB0-39010BC4EC72}" type="datetime1">
              <a:rPr lang="en-US" smtClean="0"/>
              <a:t>12/18/19</a:t>
            </a:fld>
            <a:endParaRPr lang="en-US" dirty="0"/>
          </a:p>
        </p:txBody>
      </p:sp>
      <p:sp>
        <p:nvSpPr>
          <p:cNvPr id="4" name="Footer Placeholder 3">
            <a:extLst>
              <a:ext uri="{FF2B5EF4-FFF2-40B4-BE49-F238E27FC236}">
                <a16:creationId xmlns:a16="http://schemas.microsoft.com/office/drawing/2014/main" id="{E0E9E4F1-580D-EB42-AD03-04045DB915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61EE08F-4F27-2946-B5E2-857B10176BD6}"/>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6" name="Title 5">
            <a:extLst>
              <a:ext uri="{FF2B5EF4-FFF2-40B4-BE49-F238E27FC236}">
                <a16:creationId xmlns:a16="http://schemas.microsoft.com/office/drawing/2014/main" id="{E1734B90-19D1-B447-8071-944E4EC5978A}"/>
              </a:ext>
            </a:extLst>
          </p:cNvPr>
          <p:cNvSpPr>
            <a:spLocks noGrp="1"/>
          </p:cNvSpPr>
          <p:nvPr>
            <p:ph type="title"/>
          </p:nvPr>
        </p:nvSpPr>
        <p:spPr/>
        <p:txBody>
          <a:bodyPr/>
          <a:lstStyle/>
          <a:p>
            <a:r>
              <a:rPr lang="en-US" dirty="0"/>
              <a:t>Low Mass Region</a:t>
            </a:r>
          </a:p>
        </p:txBody>
      </p:sp>
    </p:spTree>
    <p:extLst>
      <p:ext uri="{BB962C8B-B14F-4D97-AF65-F5344CB8AC3E}">
        <p14:creationId xmlns:p14="http://schemas.microsoft.com/office/powerpoint/2010/main" val="3129991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34917D2-8D1F-9148-B5E1-C528D36BCA42}"/>
              </a:ext>
            </a:extLst>
          </p:cNvPr>
          <p:cNvPicPr>
            <a:picLocks noGrp="1" noChangeAspect="1"/>
          </p:cNvPicPr>
          <p:nvPr>
            <p:ph idx="1"/>
          </p:nvPr>
        </p:nvPicPr>
        <p:blipFill>
          <a:blip r:embed="rId2"/>
          <a:stretch>
            <a:fillRect/>
          </a:stretch>
        </p:blipFill>
        <p:spPr>
          <a:xfrm>
            <a:off x="3068356" y="1228725"/>
            <a:ext cx="6071163" cy="5237163"/>
          </a:xfrm>
        </p:spPr>
      </p:pic>
      <p:sp>
        <p:nvSpPr>
          <p:cNvPr id="3" name="Date Placeholder 2">
            <a:extLst>
              <a:ext uri="{FF2B5EF4-FFF2-40B4-BE49-F238E27FC236}">
                <a16:creationId xmlns:a16="http://schemas.microsoft.com/office/drawing/2014/main" id="{ED106F7F-4E13-6D4E-8E99-61EDA3C2DA6F}"/>
              </a:ext>
            </a:extLst>
          </p:cNvPr>
          <p:cNvSpPr>
            <a:spLocks noGrp="1"/>
          </p:cNvSpPr>
          <p:nvPr>
            <p:ph type="dt" sz="half" idx="2"/>
          </p:nvPr>
        </p:nvSpPr>
        <p:spPr/>
        <p:txBody>
          <a:bodyPr/>
          <a:lstStyle/>
          <a:p>
            <a:fld id="{EAB4844C-30FD-DC41-A610-D51D6F63971C}" type="datetime1">
              <a:rPr lang="en-US" smtClean="0"/>
              <a:t>12/18/19</a:t>
            </a:fld>
            <a:endParaRPr lang="en-US" dirty="0"/>
          </a:p>
        </p:txBody>
      </p:sp>
      <p:sp>
        <p:nvSpPr>
          <p:cNvPr id="4" name="Footer Placeholder 3">
            <a:extLst>
              <a:ext uri="{FF2B5EF4-FFF2-40B4-BE49-F238E27FC236}">
                <a16:creationId xmlns:a16="http://schemas.microsoft.com/office/drawing/2014/main" id="{4D581E55-C526-7C4D-9B97-1AD7A5588A3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0C1399-1961-EA42-B209-85B08B740026}"/>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6" name="Title 5">
            <a:extLst>
              <a:ext uri="{FF2B5EF4-FFF2-40B4-BE49-F238E27FC236}">
                <a16:creationId xmlns:a16="http://schemas.microsoft.com/office/drawing/2014/main" id="{CC6DA01D-3DE4-1148-BC7C-E808A7828534}"/>
              </a:ext>
            </a:extLst>
          </p:cNvPr>
          <p:cNvSpPr>
            <a:spLocks noGrp="1"/>
          </p:cNvSpPr>
          <p:nvPr>
            <p:ph type="title"/>
          </p:nvPr>
        </p:nvSpPr>
        <p:spPr/>
        <p:txBody>
          <a:bodyPr/>
          <a:lstStyle/>
          <a:p>
            <a:r>
              <a:rPr lang="en-US" dirty="0"/>
              <a:t>High Mass Region</a:t>
            </a:r>
          </a:p>
        </p:txBody>
      </p:sp>
    </p:spTree>
    <p:extLst>
      <p:ext uri="{BB962C8B-B14F-4D97-AF65-F5344CB8AC3E}">
        <p14:creationId xmlns:p14="http://schemas.microsoft.com/office/powerpoint/2010/main" val="346871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13F4-9AF5-2340-B2E8-234361F279FC}"/>
              </a:ext>
            </a:extLst>
          </p:cNvPr>
          <p:cNvSpPr>
            <a:spLocks noGrp="1"/>
          </p:cNvSpPr>
          <p:nvPr>
            <p:ph idx="1"/>
          </p:nvPr>
        </p:nvSpPr>
        <p:spPr>
          <a:xfrm>
            <a:off x="348343" y="1229480"/>
            <a:ext cx="5636631" cy="5235995"/>
          </a:xfrm>
        </p:spPr>
        <p:txBody>
          <a:bodyPr/>
          <a:lstStyle/>
          <a:p>
            <a:r>
              <a:rPr lang="en-US" dirty="0"/>
              <a:t>What is Supersymmetry?</a:t>
            </a:r>
          </a:p>
          <a:p>
            <a:pPr lvl="1"/>
            <a:r>
              <a:rPr lang="en-US" dirty="0"/>
              <a:t>Fermion-bosonic partnership</a:t>
            </a:r>
          </a:p>
          <a:p>
            <a:pPr lvl="2"/>
            <a:r>
              <a:rPr lang="en-US" dirty="0"/>
              <a:t>For every fermion there is a boson partner, and vice-versa</a:t>
            </a:r>
          </a:p>
          <a:p>
            <a:pPr lvl="2"/>
            <a:r>
              <a:rPr lang="en-US" dirty="0"/>
              <a:t>Exact same quantum numbers except spin</a:t>
            </a:r>
          </a:p>
          <a:p>
            <a:pPr lvl="2"/>
            <a:r>
              <a:rPr lang="en-US" dirty="0"/>
              <a:t>Naming:</a:t>
            </a:r>
          </a:p>
          <a:p>
            <a:pPr lvl="3"/>
            <a:r>
              <a:rPr lang="en-US" dirty="0"/>
              <a:t>“s” in front of name, meaning scalar partner</a:t>
            </a:r>
          </a:p>
          <a:p>
            <a:pPr lvl="3"/>
            <a:r>
              <a:rPr lang="en-US" dirty="0"/>
              <a:t>“</a:t>
            </a:r>
            <a:r>
              <a:rPr lang="en-US" dirty="0" err="1"/>
              <a:t>ino</a:t>
            </a:r>
            <a:r>
              <a:rPr lang="en-US" dirty="0"/>
              <a:t>” at end of name, meaning fermionic partner</a:t>
            </a:r>
          </a:p>
          <a:p>
            <a:pPr lvl="1"/>
            <a:r>
              <a:rPr lang="en-US" dirty="0"/>
              <a:t>Where are all of these particles?</a:t>
            </a:r>
          </a:p>
        </p:txBody>
      </p:sp>
      <p:sp>
        <p:nvSpPr>
          <p:cNvPr id="3" name="Date Placeholder 2">
            <a:extLst>
              <a:ext uri="{FF2B5EF4-FFF2-40B4-BE49-F238E27FC236}">
                <a16:creationId xmlns:a16="http://schemas.microsoft.com/office/drawing/2014/main" id="{E562BBC7-6686-834E-99AD-BBF7665D75EE}"/>
              </a:ext>
            </a:extLst>
          </p:cNvPr>
          <p:cNvSpPr>
            <a:spLocks noGrp="1"/>
          </p:cNvSpPr>
          <p:nvPr>
            <p:ph type="dt" sz="half" idx="2"/>
          </p:nvPr>
        </p:nvSpPr>
        <p:spPr/>
        <p:txBody>
          <a:bodyPr/>
          <a:lstStyle/>
          <a:p>
            <a:fld id="{718BCA51-6EF1-6C43-A890-CB3E84CF5F49}" type="datetime1">
              <a:rPr lang="en-US" smtClean="0"/>
              <a:t>12/18/19</a:t>
            </a:fld>
            <a:endParaRPr lang="en-US" dirty="0"/>
          </a:p>
        </p:txBody>
      </p:sp>
      <p:sp>
        <p:nvSpPr>
          <p:cNvPr id="4" name="Footer Placeholder 3">
            <a:extLst>
              <a:ext uri="{FF2B5EF4-FFF2-40B4-BE49-F238E27FC236}">
                <a16:creationId xmlns:a16="http://schemas.microsoft.com/office/drawing/2014/main" id="{846DAB08-E93E-1143-9B17-699F975643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EA9FE6F-9A05-214F-BC24-14E60C73B3C9}"/>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6" name="Title 5">
            <a:extLst>
              <a:ext uri="{FF2B5EF4-FFF2-40B4-BE49-F238E27FC236}">
                <a16:creationId xmlns:a16="http://schemas.microsoft.com/office/drawing/2014/main" id="{380FB36D-CC5F-BA45-B4C2-33CE6E3D7950}"/>
              </a:ext>
            </a:extLst>
          </p:cNvPr>
          <p:cNvSpPr>
            <a:spLocks noGrp="1"/>
          </p:cNvSpPr>
          <p:nvPr>
            <p:ph type="title"/>
          </p:nvPr>
        </p:nvSpPr>
        <p:spPr/>
        <p:txBody>
          <a:bodyPr/>
          <a:lstStyle/>
          <a:p>
            <a:r>
              <a:rPr lang="en-US" dirty="0"/>
              <a:t>What does Supersymmetry potentially solve?</a:t>
            </a:r>
          </a:p>
        </p:txBody>
      </p:sp>
      <p:pic>
        <p:nvPicPr>
          <p:cNvPr id="8" name="Picture 7">
            <a:extLst>
              <a:ext uri="{FF2B5EF4-FFF2-40B4-BE49-F238E27FC236}">
                <a16:creationId xmlns:a16="http://schemas.microsoft.com/office/drawing/2014/main" id="{D9451DAF-6826-C74C-A26E-D5534C2F2C44}"/>
              </a:ext>
            </a:extLst>
          </p:cNvPr>
          <p:cNvPicPr>
            <a:picLocks noChangeAspect="1"/>
          </p:cNvPicPr>
          <p:nvPr/>
        </p:nvPicPr>
        <p:blipFill>
          <a:blip r:embed="rId3"/>
          <a:stretch>
            <a:fillRect/>
          </a:stretch>
        </p:blipFill>
        <p:spPr>
          <a:xfrm>
            <a:off x="5984974" y="1728547"/>
            <a:ext cx="6207026" cy="3792105"/>
          </a:xfrm>
          <a:prstGeom prst="rect">
            <a:avLst/>
          </a:prstGeom>
        </p:spPr>
      </p:pic>
    </p:spTree>
    <p:extLst>
      <p:ext uri="{BB962C8B-B14F-4D97-AF65-F5344CB8AC3E}">
        <p14:creationId xmlns:p14="http://schemas.microsoft.com/office/powerpoint/2010/main" val="2829676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DD8E63F-5A43-9844-80F7-5214BBF6BFDA}"/>
              </a:ext>
            </a:extLst>
          </p:cNvPr>
          <p:cNvPicPr>
            <a:picLocks noGrp="1" noChangeAspect="1"/>
          </p:cNvPicPr>
          <p:nvPr>
            <p:ph idx="1"/>
          </p:nvPr>
        </p:nvPicPr>
        <p:blipFill>
          <a:blip r:embed="rId2"/>
          <a:stretch>
            <a:fillRect/>
          </a:stretch>
        </p:blipFill>
        <p:spPr>
          <a:xfrm rot="5400000">
            <a:off x="842356" y="1943100"/>
            <a:ext cx="2851250" cy="2971800"/>
          </a:xfrm>
        </p:spPr>
      </p:pic>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2E37BC46-4170-B842-B1EB-3283B468433B}" type="datetime1">
              <a:rPr lang="en-US" smtClean="0"/>
              <a:t>12/18/19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Low DM </a:t>
            </a:r>
          </a:p>
        </p:txBody>
      </p:sp>
      <p:pic>
        <p:nvPicPr>
          <p:cNvPr id="10" name="Picture 9">
            <a:extLst>
              <a:ext uri="{FF2B5EF4-FFF2-40B4-BE49-F238E27FC236}">
                <a16:creationId xmlns:a16="http://schemas.microsoft.com/office/drawing/2014/main" id="{24E37569-3605-4540-A86A-535F4BB8B1A9}"/>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2" name="Picture 11">
            <a:extLst>
              <a:ext uri="{FF2B5EF4-FFF2-40B4-BE49-F238E27FC236}">
                <a16:creationId xmlns:a16="http://schemas.microsoft.com/office/drawing/2014/main" id="{BCCCE476-CC9D-7146-9551-795E7B225B0C}"/>
              </a:ext>
            </a:extLst>
          </p:cNvPr>
          <p:cNvPicPr>
            <a:picLocks noChangeAspect="1"/>
          </p:cNvPicPr>
          <p:nvPr/>
        </p:nvPicPr>
        <p:blipFill>
          <a:blip r:embed="rId4"/>
          <a:stretch>
            <a:fillRect/>
          </a:stretch>
        </p:blipFill>
        <p:spPr>
          <a:xfrm rot="5400000">
            <a:off x="4171174" y="3639123"/>
            <a:ext cx="2851251" cy="2971800"/>
          </a:xfrm>
          <a:prstGeom prst="rect">
            <a:avLst/>
          </a:prstGeom>
        </p:spPr>
      </p:pic>
      <p:pic>
        <p:nvPicPr>
          <p:cNvPr id="14" name="Picture 13">
            <a:extLst>
              <a:ext uri="{FF2B5EF4-FFF2-40B4-BE49-F238E27FC236}">
                <a16:creationId xmlns:a16="http://schemas.microsoft.com/office/drawing/2014/main" id="{5C402577-7E14-3E46-856E-CC863620FA73}"/>
              </a:ext>
            </a:extLst>
          </p:cNvPr>
          <p:cNvPicPr>
            <a:picLocks noChangeAspect="1"/>
          </p:cNvPicPr>
          <p:nvPr/>
        </p:nvPicPr>
        <p:blipFill>
          <a:blip r:embed="rId5"/>
          <a:stretch>
            <a:fillRect/>
          </a:stretch>
        </p:blipFill>
        <p:spPr>
          <a:xfrm rot="5400000">
            <a:off x="7968451" y="787870"/>
            <a:ext cx="2851251" cy="2971800"/>
          </a:xfrm>
          <a:prstGeom prst="rect">
            <a:avLst/>
          </a:prstGeom>
        </p:spPr>
      </p:pic>
      <p:pic>
        <p:nvPicPr>
          <p:cNvPr id="16" name="Picture 15">
            <a:extLst>
              <a:ext uri="{FF2B5EF4-FFF2-40B4-BE49-F238E27FC236}">
                <a16:creationId xmlns:a16="http://schemas.microsoft.com/office/drawing/2014/main" id="{DB087CDA-8289-334E-BE7B-51799B21AA70}"/>
              </a:ext>
            </a:extLst>
          </p:cNvPr>
          <p:cNvPicPr>
            <a:picLocks noChangeAspect="1"/>
          </p:cNvPicPr>
          <p:nvPr/>
        </p:nvPicPr>
        <p:blipFill>
          <a:blip r:embed="rId6"/>
          <a:stretch>
            <a:fillRect/>
          </a:stretch>
        </p:blipFill>
        <p:spPr>
          <a:xfrm rot="5400000">
            <a:off x="7968450" y="3639122"/>
            <a:ext cx="2851251" cy="2971800"/>
          </a:xfrm>
          <a:prstGeom prst="rect">
            <a:avLst/>
          </a:prstGeom>
        </p:spPr>
      </p:pic>
    </p:spTree>
    <p:extLst>
      <p:ext uri="{BB962C8B-B14F-4D97-AF65-F5344CB8AC3E}">
        <p14:creationId xmlns:p14="http://schemas.microsoft.com/office/powerpoint/2010/main" val="3873793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2829B8EB-1FA1-ED43-A358-F1CD017DD55E}" type="datetime1">
              <a:rPr lang="en-US" smtClean="0"/>
              <a:t>12/18/19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High DM </a:t>
            </a:r>
          </a:p>
        </p:txBody>
      </p:sp>
      <p:pic>
        <p:nvPicPr>
          <p:cNvPr id="11" name="Picture 10">
            <a:extLst>
              <a:ext uri="{FF2B5EF4-FFF2-40B4-BE49-F238E27FC236}">
                <a16:creationId xmlns:a16="http://schemas.microsoft.com/office/drawing/2014/main" id="{8244848E-36A3-5D45-823E-E17CBD7A4E2C}"/>
              </a:ext>
            </a:extLst>
          </p:cNvPr>
          <p:cNvPicPr>
            <a:picLocks noChangeAspect="1"/>
          </p:cNvPicPr>
          <p:nvPr/>
        </p:nvPicPr>
        <p:blipFill>
          <a:blip r:embed="rId2"/>
          <a:stretch>
            <a:fillRect/>
          </a:stretch>
        </p:blipFill>
        <p:spPr>
          <a:xfrm rot="5400000">
            <a:off x="725551" y="1943100"/>
            <a:ext cx="2851251" cy="2971800"/>
          </a:xfrm>
          <a:prstGeom prst="rect">
            <a:avLst/>
          </a:prstGeom>
        </p:spPr>
      </p:pic>
      <p:pic>
        <p:nvPicPr>
          <p:cNvPr id="15" name="Picture 14">
            <a:extLst>
              <a:ext uri="{FF2B5EF4-FFF2-40B4-BE49-F238E27FC236}">
                <a16:creationId xmlns:a16="http://schemas.microsoft.com/office/drawing/2014/main" id="{FD2BC8E3-EDD9-5C42-AB66-F99B294381AC}"/>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8" name="Picture 17">
            <a:extLst>
              <a:ext uri="{FF2B5EF4-FFF2-40B4-BE49-F238E27FC236}">
                <a16:creationId xmlns:a16="http://schemas.microsoft.com/office/drawing/2014/main" id="{3807CC63-4017-BA4C-B54D-397449ED4FFE}"/>
              </a:ext>
            </a:extLst>
          </p:cNvPr>
          <p:cNvPicPr>
            <a:picLocks noChangeAspect="1"/>
          </p:cNvPicPr>
          <p:nvPr/>
        </p:nvPicPr>
        <p:blipFill>
          <a:blip r:embed="rId4"/>
          <a:stretch>
            <a:fillRect/>
          </a:stretch>
        </p:blipFill>
        <p:spPr>
          <a:xfrm rot="5400000">
            <a:off x="4171175" y="3639122"/>
            <a:ext cx="2851251" cy="2971800"/>
          </a:xfrm>
          <a:prstGeom prst="rect">
            <a:avLst/>
          </a:prstGeom>
        </p:spPr>
      </p:pic>
      <p:pic>
        <p:nvPicPr>
          <p:cNvPr id="20" name="Picture 19">
            <a:extLst>
              <a:ext uri="{FF2B5EF4-FFF2-40B4-BE49-F238E27FC236}">
                <a16:creationId xmlns:a16="http://schemas.microsoft.com/office/drawing/2014/main" id="{DC6363F3-6864-0945-BA36-FC8437F95AC8}"/>
              </a:ext>
            </a:extLst>
          </p:cNvPr>
          <p:cNvPicPr>
            <a:picLocks noChangeAspect="1"/>
          </p:cNvPicPr>
          <p:nvPr/>
        </p:nvPicPr>
        <p:blipFill>
          <a:blip r:embed="rId5"/>
          <a:stretch>
            <a:fillRect/>
          </a:stretch>
        </p:blipFill>
        <p:spPr>
          <a:xfrm rot="5400000">
            <a:off x="7968451" y="787869"/>
            <a:ext cx="2851251" cy="2971800"/>
          </a:xfrm>
          <a:prstGeom prst="rect">
            <a:avLst/>
          </a:prstGeom>
        </p:spPr>
      </p:pic>
      <p:pic>
        <p:nvPicPr>
          <p:cNvPr id="22" name="Picture 21">
            <a:extLst>
              <a:ext uri="{FF2B5EF4-FFF2-40B4-BE49-F238E27FC236}">
                <a16:creationId xmlns:a16="http://schemas.microsoft.com/office/drawing/2014/main" id="{DD5BD625-2538-594A-A2A3-F974845B85F9}"/>
              </a:ext>
            </a:extLst>
          </p:cNvPr>
          <p:cNvPicPr>
            <a:picLocks noChangeAspect="1"/>
          </p:cNvPicPr>
          <p:nvPr/>
        </p:nvPicPr>
        <p:blipFill>
          <a:blip r:embed="rId6"/>
          <a:stretch>
            <a:fillRect/>
          </a:stretch>
        </p:blipFill>
        <p:spPr>
          <a:xfrm rot="5400000">
            <a:off x="7968451" y="3639123"/>
            <a:ext cx="2851251" cy="2971800"/>
          </a:xfrm>
          <a:prstGeom prst="rect">
            <a:avLst/>
          </a:prstGeom>
        </p:spPr>
      </p:pic>
    </p:spTree>
    <p:extLst>
      <p:ext uri="{BB962C8B-B14F-4D97-AF65-F5344CB8AC3E}">
        <p14:creationId xmlns:p14="http://schemas.microsoft.com/office/powerpoint/2010/main" val="2673652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2"/>
          <a:stretch>
            <a:fillRect/>
          </a:stretch>
        </p:blipFill>
        <p:spPr>
          <a:xfrm rot="5400000">
            <a:off x="687238" y="1056357"/>
            <a:ext cx="3686349" cy="3842206"/>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AF05724E-8D25-3547-961C-629D1F57036F}" type="datetime1">
              <a:rPr lang="en-US" smtClean="0"/>
              <a:t>12/18/19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Prediction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3"/>
          <a:stretch>
            <a:fillRect/>
          </a:stretch>
        </p:blipFill>
        <p:spPr>
          <a:xfrm rot="5400000">
            <a:off x="7115696" y="1056354"/>
            <a:ext cx="3686352" cy="3842209"/>
          </a:xfrm>
          <a:prstGeom prst="rect">
            <a:avLst/>
          </a:prstGeom>
        </p:spPr>
      </p:pic>
      <p:pic>
        <p:nvPicPr>
          <p:cNvPr id="12" name="Picture 11">
            <a:extLst>
              <a:ext uri="{FF2B5EF4-FFF2-40B4-BE49-F238E27FC236}">
                <a16:creationId xmlns:a16="http://schemas.microsoft.com/office/drawing/2014/main" id="{DA5B7A4B-F23F-F64B-89D1-48B5F7320D93}"/>
              </a:ext>
            </a:extLst>
          </p:cNvPr>
          <p:cNvPicPr>
            <a:picLocks noChangeAspect="1"/>
          </p:cNvPicPr>
          <p:nvPr/>
        </p:nvPicPr>
        <p:blipFill>
          <a:blip r:embed="rId4"/>
          <a:stretch>
            <a:fillRect/>
          </a:stretch>
        </p:blipFill>
        <p:spPr>
          <a:xfrm>
            <a:off x="209086" y="5258706"/>
            <a:ext cx="5610291" cy="776394"/>
          </a:xfrm>
          <a:prstGeom prst="rect">
            <a:avLst/>
          </a:prstGeom>
        </p:spPr>
      </p:pic>
      <p:pic>
        <p:nvPicPr>
          <p:cNvPr id="14" name="Picture 13">
            <a:extLst>
              <a:ext uri="{FF2B5EF4-FFF2-40B4-BE49-F238E27FC236}">
                <a16:creationId xmlns:a16="http://schemas.microsoft.com/office/drawing/2014/main" id="{0A521F9C-26E2-6E4F-AD3F-C4E4A60FBE99}"/>
              </a:ext>
            </a:extLst>
          </p:cNvPr>
          <p:cNvPicPr>
            <a:picLocks noChangeAspect="1"/>
          </p:cNvPicPr>
          <p:nvPr/>
        </p:nvPicPr>
        <p:blipFill>
          <a:blip r:embed="rId5"/>
          <a:stretch>
            <a:fillRect/>
          </a:stretch>
        </p:blipFill>
        <p:spPr>
          <a:xfrm>
            <a:off x="209086" y="5075826"/>
            <a:ext cx="5635405" cy="182880"/>
          </a:xfrm>
          <a:prstGeom prst="rect">
            <a:avLst/>
          </a:prstGeom>
        </p:spPr>
      </p:pic>
      <p:pic>
        <p:nvPicPr>
          <p:cNvPr id="16" name="Picture 15">
            <a:extLst>
              <a:ext uri="{FF2B5EF4-FFF2-40B4-BE49-F238E27FC236}">
                <a16:creationId xmlns:a16="http://schemas.microsoft.com/office/drawing/2014/main" id="{FE165CE8-CF84-394B-B80B-192310911CBE}"/>
              </a:ext>
            </a:extLst>
          </p:cNvPr>
          <p:cNvPicPr>
            <a:picLocks noChangeAspect="1"/>
          </p:cNvPicPr>
          <p:nvPr/>
        </p:nvPicPr>
        <p:blipFill>
          <a:blip r:embed="rId6"/>
          <a:stretch>
            <a:fillRect/>
          </a:stretch>
        </p:blipFill>
        <p:spPr>
          <a:xfrm>
            <a:off x="6095999" y="5075530"/>
            <a:ext cx="5105405" cy="959570"/>
          </a:xfrm>
          <a:prstGeom prst="rect">
            <a:avLst/>
          </a:prstGeom>
        </p:spPr>
      </p:pic>
    </p:spTree>
    <p:extLst>
      <p:ext uri="{BB962C8B-B14F-4D97-AF65-F5344CB8AC3E}">
        <p14:creationId xmlns:p14="http://schemas.microsoft.com/office/powerpoint/2010/main" val="2984795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729156-9215-644A-AE87-C265D2FB54A7}"/>
                  </a:ext>
                </a:extLst>
              </p:cNvPr>
              <p:cNvSpPr>
                <a:spLocks noGrp="1"/>
              </p:cNvSpPr>
              <p:nvPr>
                <p:ph idx="1"/>
              </p:nvPr>
            </p:nvSpPr>
            <p:spPr/>
            <p:txBody>
              <a:bodyPr/>
              <a:lstStyle/>
              <a:p>
                <a:r>
                  <a:rPr lang="en-US" dirty="0"/>
                  <a:t>Events with jets and a Z decaying to two neutrinos</a:t>
                </a:r>
              </a:p>
              <a:p>
                <a:pPr lvl="1"/>
                <a:r>
                  <a:rPr lang="en-US" dirty="0"/>
                  <a:t>Large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oMath>
                </a14:m>
                <a:r>
                  <a:rPr lang="en-US" dirty="0"/>
                  <a:t>, similar to signal</a:t>
                </a:r>
              </a:p>
              <a:p>
                <a:pPr lvl="1"/>
                <a:r>
                  <a:rPr lang="en-US" dirty="0"/>
                  <a:t>Control Region</a:t>
                </a:r>
              </a:p>
              <a:p>
                <a:pPr lvl="2"/>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𝑙𝑙</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jets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𝑍</m:t>
                        </m:r>
                      </m:sub>
                    </m:sSub>
                  </m:oMath>
                </a14:m>
                <a:r>
                  <a:rPr lang="en-US" dirty="0"/>
                  <a:t>(Z Normalization factor)</a:t>
                </a:r>
              </a:p>
              <a:p>
                <a:pPr lvl="3"/>
                <a:r>
                  <a:rPr lang="en-US" dirty="0"/>
                  <a:t>Use in low mass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m:t>
                        </m:r>
                      </m:sub>
                    </m:sSub>
                    <m:r>
                      <a:rPr lang="en-US" b="0" i="1" smtClean="0">
                        <a:latin typeface="Cambria Math" panose="02040503050406030204" pitchFamily="18" charset="0"/>
                      </a:rPr>
                      <m:t> </m:t>
                    </m:r>
                    <m:r>
                      <m:rPr>
                        <m:nor/>
                      </m:rPr>
                      <a:rPr lang="en-US" b="0" i="0" smtClean="0">
                        <a:latin typeface="Cambria Math" panose="02040503050406030204" pitchFamily="18" charset="0"/>
                      </a:rPr>
                      <m:t>and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𝑆𝑉</m:t>
                        </m:r>
                      </m:sub>
                    </m:sSub>
                  </m:oMath>
                </a14:m>
                <a:r>
                  <a:rPr lang="en-US" dirty="0"/>
                  <a:t> </a:t>
                </a:r>
              </a:p>
              <a:p>
                <a:pPr lvl="3"/>
                <a:r>
                  <a:rPr lang="en-US" dirty="0"/>
                  <a:t>Calculate </a:t>
                </a:r>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r>
                  <a:rPr lang="en-US" dirty="0"/>
                  <a:t> normalization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2"/>
                <a:r>
                  <a:rPr lang="en-US" dirty="0"/>
                  <a:t>Photon + jets: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𝛾</m:t>
                        </m:r>
                      </m:sub>
                    </m:sSub>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shape weight)</a:t>
                </a:r>
              </a:p>
              <a:p>
                <a:pPr lvl="3"/>
                <a:r>
                  <a:rPr lang="en-US" dirty="0"/>
                  <a:t>Use in low mass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m:t>
                        </m:r>
                      </m:sub>
                    </m:sSub>
                    <m:r>
                      <a:rPr lang="en-US" i="1">
                        <a:latin typeface="Cambria Math" panose="02040503050406030204" pitchFamily="18" charset="0"/>
                      </a:rPr>
                      <m:t> </m:t>
                    </m:r>
                    <m:r>
                      <m:rPr>
                        <m:nor/>
                      </m:rPr>
                      <a:rPr lang="en-US">
                        <a:latin typeface="Cambria Math" panose="02040503050406030204" pitchFamily="18" charset="0"/>
                      </a:rPr>
                      <m:t>and</m:t>
                    </m:r>
                    <m:r>
                      <m:rPr>
                        <m:nor/>
                      </m:rP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𝑗</m:t>
                        </m:r>
                      </m:sub>
                    </m:sSub>
                  </m:oMath>
                </a14:m>
                <a:endParaRPr lang="en-US" dirty="0"/>
              </a:p>
              <a:p>
                <a:pPr lvl="1"/>
                <a:r>
                  <a:rPr lang="en-US" dirty="0"/>
                  <a:t>Reconstructed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 </m:t>
                    </m:r>
                    <m:r>
                      <m:rPr>
                        <m:nor/>
                      </m:rPr>
                      <a:rPr lang="en-US" b="0" i="0" smtClean="0">
                        <a:latin typeface="Cambria Math" panose="02040503050406030204" pitchFamily="18" charset="0"/>
                      </a:rPr>
                      <m:t>or</m:t>
                    </m:r>
                    <m:r>
                      <m:rPr>
                        <m:nor/>
                      </m:rPr>
                      <a:rPr lang="en-US" b="0" i="0" smtClean="0">
                        <a:latin typeface="Cambria Math" panose="02040503050406030204" pitchFamily="18" charset="0"/>
                      </a:rPr>
                      <m:t> </m:t>
                    </m:r>
                    <m:r>
                      <a:rPr lang="en-US" b="0" i="1" smtClean="0">
                        <a:latin typeface="Cambria Math" panose="02040503050406030204" pitchFamily="18" charset="0"/>
                      </a:rPr>
                      <m:t>𝛾</m:t>
                    </m:r>
                  </m:oMath>
                </a14:m>
                <a:r>
                  <a:rPr lang="en-US" dirty="0"/>
                  <a:t> is added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for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endParaRPr lang="en-US" dirty="0"/>
              </a:p>
            </p:txBody>
          </p:sp>
        </mc:Choice>
        <mc:Fallback xmlns="">
          <p:sp>
            <p:nvSpPr>
              <p:cNvPr id="2" name="Content Placeholder 1">
                <a:extLst>
                  <a:ext uri="{FF2B5EF4-FFF2-40B4-BE49-F238E27FC236}">
                    <a16:creationId xmlns:a16="http://schemas.microsoft.com/office/drawing/2014/main" id="{5E729156-9215-644A-AE87-C265D2FB54A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3C03D84-F81A-9E4B-9B03-41280EB87882}"/>
              </a:ext>
            </a:extLst>
          </p:cNvPr>
          <p:cNvSpPr>
            <a:spLocks noGrp="1"/>
          </p:cNvSpPr>
          <p:nvPr>
            <p:ph type="dt" sz="half" idx="2"/>
          </p:nvPr>
        </p:nvSpPr>
        <p:spPr/>
        <p:txBody>
          <a:bodyPr/>
          <a:lstStyle/>
          <a:p>
            <a:fld id="{7F11FA9F-E963-9345-8729-3D0960288B59}" type="datetime1">
              <a:rPr lang="en-US" smtClean="0"/>
              <a:t>12/18/19</a:t>
            </a:fld>
            <a:endParaRPr lang="en-US" dirty="0"/>
          </a:p>
        </p:txBody>
      </p:sp>
      <p:sp>
        <p:nvSpPr>
          <p:cNvPr id="4" name="Footer Placeholder 3">
            <a:extLst>
              <a:ext uri="{FF2B5EF4-FFF2-40B4-BE49-F238E27FC236}">
                <a16:creationId xmlns:a16="http://schemas.microsoft.com/office/drawing/2014/main" id="{2CBC25F2-C96A-CC4B-BDD3-CAA4F996B7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6CF8EDF-EE1B-764F-B526-EB8370377C85}"/>
              </a:ext>
            </a:extLst>
          </p:cNvPr>
          <p:cNvSpPr>
            <a:spLocks noGrp="1"/>
          </p:cNvSpPr>
          <p:nvPr>
            <p:ph type="sldNum" sz="quarter" idx="4"/>
          </p:nvPr>
        </p:nvSpPr>
        <p:spPr/>
        <p:txBody>
          <a:bodyPr/>
          <a:lstStyle/>
          <a:p>
            <a:fld id="{4FAB73BC-B049-4115-A692-8D63A059BFB8}" type="slidenum">
              <a:rPr lang="en-US" smtClean="0"/>
              <a:pPr/>
              <a:t>73</a:t>
            </a:fld>
            <a:endParaRPr lang="en-US" dirty="0"/>
          </a:p>
        </p:txBody>
      </p:sp>
      <p:sp>
        <p:nvSpPr>
          <p:cNvPr id="6" name="Title 5">
            <a:extLst>
              <a:ext uri="{FF2B5EF4-FFF2-40B4-BE49-F238E27FC236}">
                <a16:creationId xmlns:a16="http://schemas.microsoft.com/office/drawing/2014/main" id="{672E7B97-235D-BF43-989E-60011CE2B54C}"/>
              </a:ext>
            </a:extLst>
          </p:cNvPr>
          <p:cNvSpPr>
            <a:spLocks noGrp="1"/>
          </p:cNvSpPr>
          <p:nvPr>
            <p:ph type="title"/>
          </p:nvPr>
        </p:nvSpPr>
        <p:spPr/>
        <p:txBody>
          <a:bodyPr/>
          <a:lstStyle/>
          <a:p>
            <a:r>
              <a:rPr lang="en-US" dirty="0"/>
              <a:t>Z to Invisible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326D6E-F561-B04C-AC94-8852E21FC485}"/>
                  </a:ext>
                </a:extLst>
              </p:cNvPr>
              <p:cNvSpPr txBox="1"/>
              <p:nvPr/>
            </p:nvSpPr>
            <p:spPr>
              <a:xfrm>
                <a:off x="7339945" y="2311400"/>
                <a:ext cx="4584653" cy="672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𝑝𝑟𝑒𝑑</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𝜈</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𝜈</m:t>
                              </m:r>
                            </m:e>
                          </m:acc>
                        </m:sup>
                      </m:sSubSup>
                      <m:r>
                        <a:rPr lang="en-US" sz="3200" b="0" i="1" smtClean="0">
                          <a:latin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𝑁</m:t>
                          </m:r>
                        </m:e>
                        <m:sub>
                          <m:r>
                            <a:rPr lang="en-US" sz="3200" i="1">
                              <a:latin typeface="Cambria Math" panose="02040503050406030204" pitchFamily="18" charset="0"/>
                              <a:ea typeface="Cambria Math" panose="02040503050406030204" pitchFamily="18" charset="0"/>
                            </a:rPr>
                            <m:t>𝑀𝐶</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𝜈</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𝜈</m:t>
                              </m:r>
                            </m:e>
                          </m:acc>
                        </m:sup>
                      </m:sSubSup>
                      <m:r>
                        <a:rPr lang="en-US" sz="320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𝑍</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𝑆</m:t>
                          </m:r>
                        </m:e>
                        <m:sub>
                          <m:r>
                            <a:rPr lang="en-US" sz="3200" b="0" i="1" smtClean="0">
                              <a:latin typeface="Cambria Math" panose="02040503050406030204" pitchFamily="18" charset="0"/>
                            </a:rPr>
                            <m:t>𝛾</m:t>
                          </m:r>
                        </m:sub>
                      </m:sSub>
                    </m:oMath>
                  </m:oMathPara>
                </a14:m>
                <a:endParaRPr lang="en-US" sz="3200" dirty="0"/>
              </a:p>
            </p:txBody>
          </p:sp>
        </mc:Choice>
        <mc:Fallback xmlns="">
          <p:sp>
            <p:nvSpPr>
              <p:cNvPr id="7" name="TextBox 6">
                <a:extLst>
                  <a:ext uri="{FF2B5EF4-FFF2-40B4-BE49-F238E27FC236}">
                    <a16:creationId xmlns:a16="http://schemas.microsoft.com/office/drawing/2014/main" id="{79326D6E-F561-B04C-AC94-8852E21FC485}"/>
                  </a:ext>
                </a:extLst>
              </p:cNvPr>
              <p:cNvSpPr txBox="1">
                <a:spLocks noRot="1" noChangeAspect="1" noMove="1" noResize="1" noEditPoints="1" noAdjustHandles="1" noChangeArrowheads="1" noChangeShapeType="1" noTextEdit="1"/>
              </p:cNvSpPr>
              <p:nvPr/>
            </p:nvSpPr>
            <p:spPr>
              <a:xfrm>
                <a:off x="7339945" y="2311400"/>
                <a:ext cx="4584653" cy="672492"/>
              </a:xfrm>
              <a:prstGeom prst="rect">
                <a:avLst/>
              </a:prstGeom>
              <a:blipFill>
                <a:blip r:embed="rId4"/>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368218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77BA784-1FE1-F44C-8BED-1C3DD125DF42}"/>
                  </a:ext>
                </a:extLst>
              </p:cNvPr>
              <p:cNvSpPr>
                <a:spLocks noGrp="1"/>
              </p:cNvSpPr>
              <p:nvPr>
                <p:ph idx="1"/>
              </p:nvPr>
            </p:nvSpPr>
            <p:spPr/>
            <p:txBody>
              <a:bodyPr/>
              <a:lstStyle/>
              <a:p>
                <a:r>
                  <a:rPr lang="en-US" dirty="0"/>
                  <a:t>Normalization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𝑍</m:t>
                        </m:r>
                      </m:sub>
                    </m:sSub>
                  </m:oMath>
                </a14:m>
                <a:r>
                  <a:rPr lang="en-US" dirty="0"/>
                  <a:t> is calculated in the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𝑙𝑙</m:t>
                    </m:r>
                  </m:oMath>
                </a14:m>
                <a:r>
                  <a:rPr lang="en-US" dirty="0"/>
                  <a:t> control region</a:t>
                </a:r>
              </a:p>
              <a:p>
                <a:pPr lvl="1"/>
                <a:r>
                  <a:rPr lang="en-US" dirty="0"/>
                  <a:t>Calculated for electrons and muons separately</a:t>
                </a:r>
              </a:p>
              <a:p>
                <a:pPr lvl="1"/>
                <a:r>
                  <a:rPr lang="en-US" dirty="0"/>
                  <a:t>Weighted average is combined</a:t>
                </a:r>
              </a:p>
              <a:p>
                <a:r>
                  <a:rPr lang="en-US" dirty="0"/>
                  <a:t>How to calculate?</a:t>
                </a:r>
              </a:p>
              <a:p>
                <a:pPr lvl="1"/>
                <a:r>
                  <a:rPr lang="en-US" dirty="0"/>
                  <a:t>Reconstruct Z from leptons</a:t>
                </a:r>
              </a:p>
              <a:p>
                <a:pPr lvl="1"/>
                <a:r>
                  <a:rPr lang="en-US" dirty="0"/>
                  <a:t>Two regions</a:t>
                </a:r>
              </a:p>
              <a:p>
                <a:pPr lvl="2"/>
                <a:r>
                  <a:rPr lang="en-US" dirty="0"/>
                  <a:t>On Z mass: </a:t>
                </a:r>
                <a14:m>
                  <m:oMath xmlns:m="http://schemas.openxmlformats.org/officeDocument/2006/math">
                    <m:r>
                      <a:rPr lang="en-US" b="0" i="1" smtClean="0">
                        <a:latin typeface="Cambria Math" panose="02040503050406030204" pitchFamily="18" charset="0"/>
                      </a:rPr>
                      <m:t>81&lt;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&lt;101</m:t>
                    </m:r>
                  </m:oMath>
                </a14:m>
                <a:r>
                  <a:rPr lang="en-US" dirty="0"/>
                  <a:t> GeV</a:t>
                </a:r>
              </a:p>
              <a:p>
                <a:pPr lvl="2"/>
                <a:r>
                  <a:rPr lang="en-US" dirty="0"/>
                  <a:t>Off Z mass: </a:t>
                </a:r>
                <a14:m>
                  <m:oMath xmlns:m="http://schemas.openxmlformats.org/officeDocument/2006/math">
                    <m:r>
                      <a:rPr lang="en-US" b="0" i="1" smtClean="0">
                        <a:latin typeface="Cambria Math" panose="02040503050406030204" pitchFamily="18" charset="0"/>
                      </a:rPr>
                      <m:t>50&lt;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&lt;81</m:t>
                    </m:r>
                  </m:oMath>
                </a14:m>
                <a:r>
                  <a:rPr lang="en-US" dirty="0"/>
                  <a:t> GeV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&gt;101</m:t>
                    </m:r>
                  </m:oMath>
                </a14:m>
                <a:r>
                  <a:rPr lang="en-US" dirty="0"/>
                  <a:t> GeV</a:t>
                </a:r>
              </a:p>
              <a:p>
                <a:pPr lvl="1"/>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𝐷</m:t>
                              </m:r>
                              <m:r>
                                <a:rPr lang="en-US" i="1">
                                  <a:latin typeface="Cambria Math" panose="02040503050406030204" pitchFamily="18" charset="0"/>
                                </a:rPr>
                                <m:t>𝑎𝑡</m:t>
                              </m:r>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e>
                          </m:mr>
                          <m:mr>
                            <m:e>
                              <m:r>
                                <a:rPr lang="en-US" i="1">
                                  <a:latin typeface="Cambria Math" panose="02040503050406030204" pitchFamily="18" charset="0"/>
                                </a:rPr>
                                <m:t>𝐷𝑎𝑡</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𝑀</m:t>
                              </m:r>
                              <m:sSub>
                                <m:sSubPr>
                                  <m:ctrlPr>
                                    <a:rPr lang="en-US" i="1">
                                      <a:latin typeface="Cambria Math" panose="02040503050406030204" pitchFamily="18" charset="0"/>
                                    </a:rPr>
                                  </m:ctrlPr>
                                </m:sSubPr>
                                <m:e>
                                  <m:r>
                                    <m:rPr>
                                      <m:brk m:alnAt="7"/>
                                    </m:rPr>
                                    <a:rPr lang="en-US" i="1">
                                      <a:latin typeface="Cambria Math" panose="02040503050406030204" pitchFamily="18" charset="0"/>
                                    </a:rPr>
                                    <m:t>𝐶</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r>
                                <m:rPr>
                                  <m:brk m:alnAt="7"/>
                                </m:rP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𝑜𝑛</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r>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𝑅</m:t>
                                  </m:r>
                                </m:e>
                                <m:sub>
                                  <m:r>
                                    <m:rPr>
                                      <m:brk m:alnAt="7"/>
                                    </m:rPr>
                                    <a:rPr lang="en-US" i="1">
                                      <a:latin typeface="Cambria Math" panose="02040503050406030204" pitchFamily="18" charset="0"/>
                                      <a:ea typeface="Cambria Math" panose="02040503050406030204" pitchFamily="18" charset="0"/>
                                    </a:rPr>
                                    <m:t>𝑍</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𝑇</m:t>
                                  </m:r>
                                </m:sub>
                              </m:sSub>
                            </m:e>
                          </m:mr>
                        </m:m>
                      </m:e>
                    </m:d>
                  </m:oMath>
                </a14:m>
                <a:endParaRPr lang="en-US" dirty="0"/>
              </a:p>
              <a:p>
                <a:pPr lvl="1"/>
                <a:endParaRPr lang="en-US" dirty="0"/>
              </a:p>
            </p:txBody>
          </p:sp>
        </mc:Choice>
        <mc:Fallback>
          <p:sp>
            <p:nvSpPr>
              <p:cNvPr id="2" name="Content Placeholder 1">
                <a:extLst>
                  <a:ext uri="{FF2B5EF4-FFF2-40B4-BE49-F238E27FC236}">
                    <a16:creationId xmlns:a16="http://schemas.microsoft.com/office/drawing/2014/main" id="{377BA784-1FE1-F44C-8BED-1C3DD125DF42}"/>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B5F589-45E7-374E-9106-374242634AC5}"/>
              </a:ext>
            </a:extLst>
          </p:cNvPr>
          <p:cNvSpPr>
            <a:spLocks noGrp="1"/>
          </p:cNvSpPr>
          <p:nvPr>
            <p:ph type="dt" sz="half" idx="2"/>
          </p:nvPr>
        </p:nvSpPr>
        <p:spPr/>
        <p:txBody>
          <a:bodyPr/>
          <a:lstStyle/>
          <a:p>
            <a:fld id="{0FA6F1F8-3522-E641-BC6E-8F78B476FDC0}" type="datetime1">
              <a:rPr lang="en-US" smtClean="0"/>
              <a:t>12/18/19</a:t>
            </a:fld>
            <a:endParaRPr lang="en-US" dirty="0"/>
          </a:p>
        </p:txBody>
      </p:sp>
      <p:sp>
        <p:nvSpPr>
          <p:cNvPr id="4" name="Footer Placeholder 3">
            <a:extLst>
              <a:ext uri="{FF2B5EF4-FFF2-40B4-BE49-F238E27FC236}">
                <a16:creationId xmlns:a16="http://schemas.microsoft.com/office/drawing/2014/main" id="{19A9AC6C-439F-6C44-B77D-149A515F2B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6BEFF9B-0838-1845-9DA1-C90471485FCB}"/>
              </a:ext>
            </a:extLst>
          </p:cNvPr>
          <p:cNvSpPr>
            <a:spLocks noGrp="1"/>
          </p:cNvSpPr>
          <p:nvPr>
            <p:ph type="sldNum" sz="quarter" idx="4"/>
          </p:nvPr>
        </p:nvSpPr>
        <p:spPr/>
        <p:txBody>
          <a:bodyPr/>
          <a:lstStyle/>
          <a:p>
            <a:fld id="{4FAB73BC-B049-4115-A692-8D63A059BFB8}" type="slidenum">
              <a:rPr lang="en-US" smtClean="0"/>
              <a:pPr/>
              <a:t>74</a:t>
            </a:fld>
            <a:endParaRPr lang="en-US"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36810F0F-A8A1-A547-8279-32CB2A348659}"/>
                  </a:ext>
                </a:extLst>
              </p:cNvPr>
              <p:cNvSpPr>
                <a:spLocks noGrp="1"/>
              </p:cNvSpPr>
              <p:nvPr>
                <p:ph type="title"/>
              </p:nvPr>
            </p:nvSpPr>
            <p:spPr/>
            <p:txBody>
              <a:bodyPr/>
              <a:lstStyle/>
              <a:p>
                <a:r>
                  <a:rPr lang="en-US" dirty="0"/>
                  <a:t>Z to Invisible: Normalization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𝑍</m:t>
                        </m:r>
                      </m:sub>
                    </m:sSub>
                  </m:oMath>
                </a14:m>
                <a:r>
                  <a:rPr lang="en-US" dirty="0"/>
                  <a:t>)</a:t>
                </a:r>
              </a:p>
            </p:txBody>
          </p:sp>
        </mc:Choice>
        <mc:Fallback>
          <p:sp>
            <p:nvSpPr>
              <p:cNvPr id="6" name="Title 5">
                <a:extLst>
                  <a:ext uri="{FF2B5EF4-FFF2-40B4-BE49-F238E27FC236}">
                    <a16:creationId xmlns:a16="http://schemas.microsoft.com/office/drawing/2014/main" id="{36810F0F-A8A1-A547-8279-32CB2A348659}"/>
                  </a:ext>
                </a:extLst>
              </p:cNvPr>
              <p:cNvSpPr>
                <a:spLocks noGrp="1" noRot="1" noChangeAspect="1" noMove="1" noResize="1" noEditPoints="1" noAdjustHandles="1" noChangeArrowheads="1" noChangeShapeType="1" noTextEdit="1"/>
              </p:cNvSpPr>
              <p:nvPr>
                <p:ph type="title"/>
              </p:nvPr>
            </p:nvSpPr>
            <p:spPr>
              <a:blipFill>
                <a:blip r:embed="rId3"/>
                <a:stretch>
                  <a:fillRect t="-15152" b="-257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5302EFF-31C0-974A-92DE-E7614D45D789}"/>
              </a:ext>
            </a:extLst>
          </p:cNvPr>
          <p:cNvPicPr>
            <a:picLocks noChangeAspect="1"/>
          </p:cNvPicPr>
          <p:nvPr/>
        </p:nvPicPr>
        <p:blipFill>
          <a:blip r:embed="rId4"/>
          <a:stretch>
            <a:fillRect/>
          </a:stretch>
        </p:blipFill>
        <p:spPr>
          <a:xfrm>
            <a:off x="8007648" y="1689100"/>
            <a:ext cx="4184352" cy="4597400"/>
          </a:xfrm>
          <a:prstGeom prst="rect">
            <a:avLst/>
          </a:prstGeom>
        </p:spPr>
      </p:pic>
    </p:spTree>
    <p:extLst>
      <p:ext uri="{BB962C8B-B14F-4D97-AF65-F5344CB8AC3E}">
        <p14:creationId xmlns:p14="http://schemas.microsoft.com/office/powerpoint/2010/main" val="45558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3881733-3CF3-094F-AD0E-5B51E12E866C}"/>
              </a:ext>
            </a:extLst>
          </p:cNvPr>
          <p:cNvPicPr>
            <a:picLocks noGrp="1" noChangeAspect="1"/>
          </p:cNvPicPr>
          <p:nvPr>
            <p:ph idx="1"/>
          </p:nvPr>
        </p:nvPicPr>
        <p:blipFill>
          <a:blip r:embed="rId3"/>
          <a:stretch>
            <a:fillRect/>
          </a:stretch>
        </p:blipFill>
        <p:spPr>
          <a:xfrm>
            <a:off x="447688" y="987384"/>
            <a:ext cx="5006600" cy="5500813"/>
          </a:xfrm>
        </p:spPr>
      </p:pic>
      <p:sp>
        <p:nvSpPr>
          <p:cNvPr id="3" name="Date Placeholder 2">
            <a:extLst>
              <a:ext uri="{FF2B5EF4-FFF2-40B4-BE49-F238E27FC236}">
                <a16:creationId xmlns:a16="http://schemas.microsoft.com/office/drawing/2014/main" id="{0CD99CCF-D254-C64B-9A7F-6C6587DAE3EF}"/>
              </a:ext>
            </a:extLst>
          </p:cNvPr>
          <p:cNvSpPr>
            <a:spLocks noGrp="1"/>
          </p:cNvSpPr>
          <p:nvPr>
            <p:ph type="dt" sz="half" idx="2"/>
          </p:nvPr>
        </p:nvSpPr>
        <p:spPr/>
        <p:txBody>
          <a:bodyPr/>
          <a:lstStyle/>
          <a:p>
            <a:fld id="{3B8F609D-B6CA-9D46-8613-83E3296B0C11}" type="datetime1">
              <a:rPr lang="en-US" smtClean="0"/>
              <a:t>12/18/19</a:t>
            </a:fld>
            <a:endParaRPr lang="en-US" dirty="0"/>
          </a:p>
        </p:txBody>
      </p:sp>
      <p:sp>
        <p:nvSpPr>
          <p:cNvPr id="4" name="Footer Placeholder 3">
            <a:extLst>
              <a:ext uri="{FF2B5EF4-FFF2-40B4-BE49-F238E27FC236}">
                <a16:creationId xmlns:a16="http://schemas.microsoft.com/office/drawing/2014/main" id="{B292D0CE-8ED4-A441-840D-A82CA8E197C6}"/>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93F6C56-37F9-5A43-B055-9F000E10F776}"/>
              </a:ext>
            </a:extLst>
          </p:cNvPr>
          <p:cNvSpPr>
            <a:spLocks noGrp="1"/>
          </p:cNvSpPr>
          <p:nvPr>
            <p:ph type="sldNum" sz="quarter" idx="4"/>
          </p:nvPr>
        </p:nvSpPr>
        <p:spPr/>
        <p:txBody>
          <a:bodyPr/>
          <a:lstStyle/>
          <a:p>
            <a:fld id="{4FAB73BC-B049-4115-A692-8D63A059BFB8}" type="slidenum">
              <a:rPr lang="en-US" smtClean="0"/>
              <a:pPr/>
              <a:t>75</a:t>
            </a:fld>
            <a:endParaRPr lang="en-US" dirty="0"/>
          </a:p>
        </p:txBody>
      </p:sp>
      <p:sp>
        <p:nvSpPr>
          <p:cNvPr id="6" name="Title 5">
            <a:extLst>
              <a:ext uri="{FF2B5EF4-FFF2-40B4-BE49-F238E27FC236}">
                <a16:creationId xmlns:a16="http://schemas.microsoft.com/office/drawing/2014/main" id="{8F1ED33A-E1BC-4547-8CD8-51D7F1A85207}"/>
              </a:ext>
            </a:extLst>
          </p:cNvPr>
          <p:cNvSpPr>
            <a:spLocks noGrp="1"/>
          </p:cNvSpPr>
          <p:nvPr>
            <p:ph type="title"/>
          </p:nvPr>
        </p:nvSpPr>
        <p:spPr/>
        <p:txBody>
          <a:bodyPr/>
          <a:lstStyle/>
          <a:p>
            <a:r>
              <a:rPr lang="en-US" dirty="0"/>
              <a:t>Comparison of Z Normalization for Muons</a:t>
            </a:r>
          </a:p>
        </p:txBody>
      </p:sp>
      <p:pic>
        <p:nvPicPr>
          <p:cNvPr id="10" name="Picture 9">
            <a:extLst>
              <a:ext uri="{FF2B5EF4-FFF2-40B4-BE49-F238E27FC236}">
                <a16:creationId xmlns:a16="http://schemas.microsoft.com/office/drawing/2014/main" id="{5DF19D80-C528-F542-B4BD-68E85BD8B951}"/>
              </a:ext>
            </a:extLst>
          </p:cNvPr>
          <p:cNvPicPr>
            <a:picLocks noChangeAspect="1"/>
          </p:cNvPicPr>
          <p:nvPr/>
        </p:nvPicPr>
        <p:blipFill>
          <a:blip r:embed="rId4"/>
          <a:stretch>
            <a:fillRect/>
          </a:stretch>
        </p:blipFill>
        <p:spPr>
          <a:xfrm>
            <a:off x="6529389" y="1024194"/>
            <a:ext cx="5006600" cy="5500815"/>
          </a:xfrm>
          <a:prstGeom prst="rect">
            <a:avLst/>
          </a:prstGeom>
        </p:spPr>
      </p:pic>
    </p:spTree>
    <p:extLst>
      <p:ext uri="{BB962C8B-B14F-4D97-AF65-F5344CB8AC3E}">
        <p14:creationId xmlns:p14="http://schemas.microsoft.com/office/powerpoint/2010/main" val="190608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9440A8D-62F0-684E-B489-3F55E4E7AC5B}"/>
              </a:ext>
            </a:extLst>
          </p:cNvPr>
          <p:cNvPicPr>
            <a:picLocks noGrp="1" noChangeAspect="1"/>
          </p:cNvPicPr>
          <p:nvPr>
            <p:ph idx="1"/>
          </p:nvPr>
        </p:nvPicPr>
        <p:blipFill>
          <a:blip r:embed="rId3"/>
          <a:stretch>
            <a:fillRect/>
          </a:stretch>
        </p:blipFill>
        <p:spPr>
          <a:xfrm>
            <a:off x="253373" y="1024195"/>
            <a:ext cx="5095873" cy="5598898"/>
          </a:xfrm>
        </p:spPr>
      </p:pic>
      <p:sp>
        <p:nvSpPr>
          <p:cNvPr id="3" name="Date Placeholder 2">
            <a:extLst>
              <a:ext uri="{FF2B5EF4-FFF2-40B4-BE49-F238E27FC236}">
                <a16:creationId xmlns:a16="http://schemas.microsoft.com/office/drawing/2014/main" id="{B7C25A7B-708E-0145-9C7D-EC955A4EC3CB}"/>
              </a:ext>
            </a:extLst>
          </p:cNvPr>
          <p:cNvSpPr>
            <a:spLocks noGrp="1"/>
          </p:cNvSpPr>
          <p:nvPr>
            <p:ph type="dt" sz="half" idx="2"/>
          </p:nvPr>
        </p:nvSpPr>
        <p:spPr/>
        <p:txBody>
          <a:bodyPr/>
          <a:lstStyle/>
          <a:p>
            <a:fld id="{E963A17F-4E3F-664B-B4E4-AC3FD2901E10}" type="datetime1">
              <a:rPr lang="en-US" smtClean="0"/>
              <a:t>12/18/19</a:t>
            </a:fld>
            <a:endParaRPr lang="en-US" dirty="0"/>
          </a:p>
        </p:txBody>
      </p:sp>
      <p:sp>
        <p:nvSpPr>
          <p:cNvPr id="4" name="Footer Placeholder 3">
            <a:extLst>
              <a:ext uri="{FF2B5EF4-FFF2-40B4-BE49-F238E27FC236}">
                <a16:creationId xmlns:a16="http://schemas.microsoft.com/office/drawing/2014/main" id="{A279F602-F7F2-8445-B9C8-022CC26F7A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1ADFEDA-A314-EC4A-AC88-B936935C2437}"/>
              </a:ext>
            </a:extLst>
          </p:cNvPr>
          <p:cNvSpPr>
            <a:spLocks noGrp="1"/>
          </p:cNvSpPr>
          <p:nvPr>
            <p:ph type="sldNum" sz="quarter" idx="4"/>
          </p:nvPr>
        </p:nvSpPr>
        <p:spPr/>
        <p:txBody>
          <a:bodyPr/>
          <a:lstStyle/>
          <a:p>
            <a:fld id="{4FAB73BC-B049-4115-A692-8D63A059BFB8}" type="slidenum">
              <a:rPr lang="en-US" smtClean="0"/>
              <a:pPr/>
              <a:t>76</a:t>
            </a:fld>
            <a:endParaRPr lang="en-US" dirty="0"/>
          </a:p>
        </p:txBody>
      </p:sp>
      <p:sp>
        <p:nvSpPr>
          <p:cNvPr id="6" name="Title 5">
            <a:extLst>
              <a:ext uri="{FF2B5EF4-FFF2-40B4-BE49-F238E27FC236}">
                <a16:creationId xmlns:a16="http://schemas.microsoft.com/office/drawing/2014/main" id="{DF371994-7808-D14B-A39C-DF6F76850CB9}"/>
              </a:ext>
            </a:extLst>
          </p:cNvPr>
          <p:cNvSpPr>
            <a:spLocks noGrp="1"/>
          </p:cNvSpPr>
          <p:nvPr>
            <p:ph type="title"/>
          </p:nvPr>
        </p:nvSpPr>
        <p:spPr/>
        <p:txBody>
          <a:bodyPr/>
          <a:lstStyle/>
          <a:p>
            <a:r>
              <a:rPr lang="en-US" dirty="0"/>
              <a:t>Photon Shape Corrections</a:t>
            </a:r>
          </a:p>
        </p:txBody>
      </p:sp>
      <p:pic>
        <p:nvPicPr>
          <p:cNvPr id="10" name="Picture 9">
            <a:extLst>
              <a:ext uri="{FF2B5EF4-FFF2-40B4-BE49-F238E27FC236}">
                <a16:creationId xmlns:a16="http://schemas.microsoft.com/office/drawing/2014/main" id="{B377C8D3-DE05-AA46-AB1B-213F0C24F89F}"/>
              </a:ext>
            </a:extLst>
          </p:cNvPr>
          <p:cNvPicPr>
            <a:picLocks noChangeAspect="1"/>
          </p:cNvPicPr>
          <p:nvPr/>
        </p:nvPicPr>
        <p:blipFill>
          <a:blip r:embed="rId4"/>
          <a:stretch>
            <a:fillRect/>
          </a:stretch>
        </p:blipFill>
        <p:spPr>
          <a:xfrm>
            <a:off x="6257925" y="953527"/>
            <a:ext cx="5095874" cy="5598899"/>
          </a:xfrm>
          <a:prstGeom prst="rect">
            <a:avLst/>
          </a:prstGeom>
        </p:spPr>
      </p:pic>
    </p:spTree>
    <p:extLst>
      <p:ext uri="{BB962C8B-B14F-4D97-AF65-F5344CB8AC3E}">
        <p14:creationId xmlns:p14="http://schemas.microsoft.com/office/powerpoint/2010/main" val="894989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33BBFD8-4A75-5A4C-8F97-F63F9F1F042F}"/>
              </a:ext>
            </a:extLst>
          </p:cNvPr>
          <p:cNvPicPr>
            <a:picLocks noGrp="1" noChangeAspect="1"/>
          </p:cNvPicPr>
          <p:nvPr>
            <p:ph idx="1"/>
          </p:nvPr>
        </p:nvPicPr>
        <p:blipFill>
          <a:blip r:embed="rId3"/>
          <a:stretch>
            <a:fillRect/>
          </a:stretch>
        </p:blipFill>
        <p:spPr>
          <a:xfrm>
            <a:off x="-1" y="1024193"/>
            <a:ext cx="5572125" cy="5466991"/>
          </a:xfrm>
        </p:spPr>
      </p:pic>
      <p:sp>
        <p:nvSpPr>
          <p:cNvPr id="3" name="Date Placeholder 2">
            <a:extLst>
              <a:ext uri="{FF2B5EF4-FFF2-40B4-BE49-F238E27FC236}">
                <a16:creationId xmlns:a16="http://schemas.microsoft.com/office/drawing/2014/main" id="{8DEDBD57-67B3-A34B-A513-07E9875CC076}"/>
              </a:ext>
            </a:extLst>
          </p:cNvPr>
          <p:cNvSpPr>
            <a:spLocks noGrp="1"/>
          </p:cNvSpPr>
          <p:nvPr>
            <p:ph type="dt" sz="half" idx="2"/>
          </p:nvPr>
        </p:nvSpPr>
        <p:spPr/>
        <p:txBody>
          <a:bodyPr/>
          <a:lstStyle/>
          <a:p>
            <a:fld id="{D03E0C8A-FC01-384B-B394-6F198AB02A84}" type="datetime1">
              <a:rPr lang="en-US" smtClean="0"/>
              <a:t>12/18/19</a:t>
            </a:fld>
            <a:endParaRPr lang="en-US" dirty="0"/>
          </a:p>
        </p:txBody>
      </p:sp>
      <p:sp>
        <p:nvSpPr>
          <p:cNvPr id="5" name="Slide Number Placeholder 4">
            <a:extLst>
              <a:ext uri="{FF2B5EF4-FFF2-40B4-BE49-F238E27FC236}">
                <a16:creationId xmlns:a16="http://schemas.microsoft.com/office/drawing/2014/main" id="{4D225581-C5D0-0F4F-95D4-3E2EA108FA7C}"/>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6" name="Title 5">
            <a:extLst>
              <a:ext uri="{FF2B5EF4-FFF2-40B4-BE49-F238E27FC236}">
                <a16:creationId xmlns:a16="http://schemas.microsoft.com/office/drawing/2014/main" id="{81C80637-A4BB-4D49-836C-92B983D447AB}"/>
              </a:ext>
            </a:extLst>
          </p:cNvPr>
          <p:cNvSpPr>
            <a:spLocks noGrp="1"/>
          </p:cNvSpPr>
          <p:nvPr>
            <p:ph type="title"/>
          </p:nvPr>
        </p:nvSpPr>
        <p:spPr/>
        <p:txBody>
          <a:bodyPr>
            <a:normAutofit/>
          </a:bodyPr>
          <a:lstStyle/>
          <a:p>
            <a:r>
              <a:rPr lang="en-US" dirty="0"/>
              <a:t>Comparison of Normalization</a:t>
            </a:r>
          </a:p>
        </p:txBody>
      </p:sp>
      <p:pic>
        <p:nvPicPr>
          <p:cNvPr id="10" name="Picture 9">
            <a:extLst>
              <a:ext uri="{FF2B5EF4-FFF2-40B4-BE49-F238E27FC236}">
                <a16:creationId xmlns:a16="http://schemas.microsoft.com/office/drawing/2014/main" id="{0255A1BA-1D7F-484B-81A6-014ECECA9B43}"/>
              </a:ext>
            </a:extLst>
          </p:cNvPr>
          <p:cNvPicPr>
            <a:picLocks noChangeAspect="1"/>
          </p:cNvPicPr>
          <p:nvPr/>
        </p:nvPicPr>
        <p:blipFill>
          <a:blip r:embed="rId4"/>
          <a:stretch>
            <a:fillRect/>
          </a:stretch>
        </p:blipFill>
        <p:spPr>
          <a:xfrm>
            <a:off x="6096001" y="1024194"/>
            <a:ext cx="5439988" cy="5418983"/>
          </a:xfrm>
          <a:prstGeom prst="rect">
            <a:avLst/>
          </a:prstGeom>
        </p:spPr>
      </p:pic>
      <p:sp>
        <p:nvSpPr>
          <p:cNvPr id="2" name="Footer Placeholder 1">
            <a:extLst>
              <a:ext uri="{FF2B5EF4-FFF2-40B4-BE49-F238E27FC236}">
                <a16:creationId xmlns:a16="http://schemas.microsoft.com/office/drawing/2014/main" id="{E3FE54CB-D408-C04D-A6ED-EBCA87F649B5}"/>
              </a:ext>
            </a:extLst>
          </p:cNvPr>
          <p:cNvSpPr>
            <a:spLocks noGrp="1"/>
          </p:cNvSpPr>
          <p:nvPr>
            <p:ph type="ftr" sz="quarter" idx="3"/>
          </p:nvPr>
        </p:nvSpPr>
        <p:spPr/>
        <p:txBody>
          <a:bodyPr/>
          <a:lstStyle/>
          <a:p>
            <a:r>
              <a:rPr lang="en-US"/>
              <a:t>matthew.kilpatrick@cern.ch</a:t>
            </a:r>
            <a:endParaRPr lang="en-US" dirty="0"/>
          </a:p>
        </p:txBody>
      </p:sp>
    </p:spTree>
    <p:extLst>
      <p:ext uri="{BB962C8B-B14F-4D97-AF65-F5344CB8AC3E}">
        <p14:creationId xmlns:p14="http://schemas.microsoft.com/office/powerpoint/2010/main" val="3383528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2"/>
          <a:stretch>
            <a:fillRect/>
          </a:stretch>
        </p:blipFill>
        <p:spPr>
          <a:xfrm rot="5400000">
            <a:off x="673195" y="932819"/>
            <a:ext cx="4322507" cy="4505261"/>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E7DF40E3-AF77-9B4B-9953-2D7207098D25}" type="datetime1">
              <a:rPr lang="en-US" smtClean="0"/>
              <a:t>12/18/19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78</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pic>
        <p:nvPicPr>
          <p:cNvPr id="10" name="Picture 9">
            <a:extLst>
              <a:ext uri="{FF2B5EF4-FFF2-40B4-BE49-F238E27FC236}">
                <a16:creationId xmlns:a16="http://schemas.microsoft.com/office/drawing/2014/main" id="{8047AC6D-4D38-1C4D-B686-0DA9AF5E47BA}"/>
              </a:ext>
            </a:extLst>
          </p:cNvPr>
          <p:cNvPicPr>
            <a:picLocks noChangeAspect="1"/>
          </p:cNvPicPr>
          <p:nvPr/>
        </p:nvPicPr>
        <p:blipFill>
          <a:blip r:embed="rId3"/>
          <a:stretch>
            <a:fillRect/>
          </a:stretch>
        </p:blipFill>
        <p:spPr>
          <a:xfrm rot="5400000">
            <a:off x="6630688" y="932820"/>
            <a:ext cx="4322507" cy="4505260"/>
          </a:xfrm>
          <a:prstGeom prst="rect">
            <a:avLst/>
          </a:prstGeom>
        </p:spPr>
      </p:pic>
      <p:pic>
        <p:nvPicPr>
          <p:cNvPr id="12" name="Picture 11">
            <a:extLst>
              <a:ext uri="{FF2B5EF4-FFF2-40B4-BE49-F238E27FC236}">
                <a16:creationId xmlns:a16="http://schemas.microsoft.com/office/drawing/2014/main" id="{2539458C-A033-A540-8979-B4057F4EA22F}"/>
              </a:ext>
            </a:extLst>
          </p:cNvPr>
          <p:cNvPicPr>
            <a:picLocks noChangeAspect="1"/>
          </p:cNvPicPr>
          <p:nvPr/>
        </p:nvPicPr>
        <p:blipFill>
          <a:blip r:embed="rId4"/>
          <a:stretch>
            <a:fillRect/>
          </a:stretch>
        </p:blipFill>
        <p:spPr>
          <a:xfrm>
            <a:off x="330200" y="5436959"/>
            <a:ext cx="5765800" cy="965666"/>
          </a:xfrm>
          <a:prstGeom prst="rect">
            <a:avLst/>
          </a:prstGeom>
        </p:spPr>
      </p:pic>
      <p:pic>
        <p:nvPicPr>
          <p:cNvPr id="14" name="Picture 13">
            <a:extLst>
              <a:ext uri="{FF2B5EF4-FFF2-40B4-BE49-F238E27FC236}">
                <a16:creationId xmlns:a16="http://schemas.microsoft.com/office/drawing/2014/main" id="{C7AAC2F6-477C-B740-BA1A-3920C1AFEA02}"/>
              </a:ext>
            </a:extLst>
          </p:cNvPr>
          <p:cNvPicPr>
            <a:picLocks noChangeAspect="1"/>
          </p:cNvPicPr>
          <p:nvPr/>
        </p:nvPicPr>
        <p:blipFill>
          <a:blip r:embed="rId5"/>
          <a:stretch>
            <a:fillRect/>
          </a:stretch>
        </p:blipFill>
        <p:spPr>
          <a:xfrm>
            <a:off x="6096000" y="5436959"/>
            <a:ext cx="5130800" cy="968313"/>
          </a:xfrm>
          <a:prstGeom prst="rect">
            <a:avLst/>
          </a:prstGeom>
        </p:spPr>
      </p:pic>
    </p:spTree>
    <p:extLst>
      <p:ext uri="{BB962C8B-B14F-4D97-AF65-F5344CB8AC3E}">
        <p14:creationId xmlns:p14="http://schemas.microsoft.com/office/powerpoint/2010/main" val="1961910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34DB3AE-2C47-054F-B8CB-707DD4D7A437}"/>
                  </a:ext>
                </a:extLst>
              </p:cNvPr>
              <p:cNvSpPr>
                <a:spLocks noGrp="1"/>
              </p:cNvSpPr>
              <p:nvPr>
                <p:ph idx="1"/>
              </p:nvPr>
            </p:nvSpPr>
            <p:spPr/>
            <p:txBody>
              <a:bodyPr/>
              <a:lstStyle/>
              <a:p>
                <a:r>
                  <a:rPr lang="en-US" dirty="0"/>
                  <a:t>3 lepton channels to validate </a:t>
                </a:r>
                <a14:m>
                  <m:oMath xmlns:m="http://schemas.openxmlformats.org/officeDocument/2006/math">
                    <m:r>
                      <a:rPr lang="en-US" b="0" i="1" smtClean="0">
                        <a:latin typeface="Cambria Math" panose="02040503050406030204" pitchFamily="18" charset="0"/>
                      </a:rPr>
                      <m:t>𝑡𝑡𝑍</m:t>
                    </m:r>
                  </m:oMath>
                </a14:m>
                <a:r>
                  <a:rPr lang="en-US" dirty="0"/>
                  <a:t> contribution</a:t>
                </a:r>
              </a:p>
              <a:p>
                <a:pPr lvl="1"/>
                <a:r>
                  <a:rPr lang="en-US" dirty="0"/>
                  <a:t>Also contribution from </a:t>
                </a:r>
                <a:r>
                  <a:rPr lang="en-US" dirty="0" err="1"/>
                  <a:t>diboson</a:t>
                </a:r>
                <a:r>
                  <a:rPr lang="en-US" dirty="0"/>
                  <a:t> (WW, WZ, and ZZ)</a:t>
                </a:r>
              </a:p>
              <a:p>
                <a:pPr lvl="1"/>
                <a:endParaRPr lang="en-US" dirty="0"/>
              </a:p>
            </p:txBody>
          </p:sp>
        </mc:Choice>
        <mc:Fallback>
          <p:sp>
            <p:nvSpPr>
              <p:cNvPr id="2" name="Content Placeholder 1">
                <a:extLst>
                  <a:ext uri="{FF2B5EF4-FFF2-40B4-BE49-F238E27FC236}">
                    <a16:creationId xmlns:a16="http://schemas.microsoft.com/office/drawing/2014/main" id="{234DB3AE-2C47-054F-B8CB-707DD4D7A43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1B091A-7C7F-064D-BABD-D96463FEFA4E}"/>
              </a:ext>
            </a:extLst>
          </p:cNvPr>
          <p:cNvSpPr>
            <a:spLocks noGrp="1"/>
          </p:cNvSpPr>
          <p:nvPr>
            <p:ph type="dt" sz="half" idx="2"/>
          </p:nvPr>
        </p:nvSpPr>
        <p:spPr/>
        <p:txBody>
          <a:bodyPr/>
          <a:lstStyle/>
          <a:p>
            <a:fld id="{9DCA5796-8F4C-084D-B074-35F46FA4CE2B}" type="datetime1">
              <a:rPr lang="en-US" smtClean="0"/>
              <a:t>12/18/19</a:t>
            </a:fld>
            <a:endParaRPr lang="en-US" dirty="0"/>
          </a:p>
        </p:txBody>
      </p:sp>
      <p:sp>
        <p:nvSpPr>
          <p:cNvPr id="4" name="Footer Placeholder 3">
            <a:extLst>
              <a:ext uri="{FF2B5EF4-FFF2-40B4-BE49-F238E27FC236}">
                <a16:creationId xmlns:a16="http://schemas.microsoft.com/office/drawing/2014/main" id="{E4597667-0C41-0D45-B3DF-FAD6E848B77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C70E0EE-C56A-A04C-A329-F4E319C11F5A}"/>
              </a:ext>
            </a:extLst>
          </p:cNvPr>
          <p:cNvSpPr>
            <a:spLocks noGrp="1"/>
          </p:cNvSpPr>
          <p:nvPr>
            <p:ph type="sldNum" sz="quarter" idx="4"/>
          </p:nvPr>
        </p:nvSpPr>
        <p:spPr/>
        <p:txBody>
          <a:bodyPr/>
          <a:lstStyle/>
          <a:p>
            <a:fld id="{4FAB73BC-B049-4115-A692-8D63A059BFB8}" type="slidenum">
              <a:rPr lang="en-US" smtClean="0"/>
              <a:pPr/>
              <a:t>79</a:t>
            </a:fld>
            <a:endParaRPr lang="en-US" dirty="0"/>
          </a:p>
        </p:txBody>
      </p:sp>
      <p:sp>
        <p:nvSpPr>
          <p:cNvPr id="6" name="Title 5">
            <a:extLst>
              <a:ext uri="{FF2B5EF4-FFF2-40B4-BE49-F238E27FC236}">
                <a16:creationId xmlns:a16="http://schemas.microsoft.com/office/drawing/2014/main" id="{A951FE07-A75B-9447-BDFF-4090C385A77D}"/>
              </a:ext>
            </a:extLst>
          </p:cNvPr>
          <p:cNvSpPr>
            <a:spLocks noGrp="1"/>
          </p:cNvSpPr>
          <p:nvPr>
            <p:ph type="title"/>
          </p:nvPr>
        </p:nvSpPr>
        <p:spPr/>
        <p:txBody>
          <a:bodyPr/>
          <a:lstStyle/>
          <a:p>
            <a:r>
              <a:rPr lang="en-US" dirty="0"/>
              <a:t>Rare Background</a:t>
            </a:r>
          </a:p>
        </p:txBody>
      </p:sp>
      <p:pic>
        <p:nvPicPr>
          <p:cNvPr id="8" name="Picture 7">
            <a:extLst>
              <a:ext uri="{FF2B5EF4-FFF2-40B4-BE49-F238E27FC236}">
                <a16:creationId xmlns:a16="http://schemas.microsoft.com/office/drawing/2014/main" id="{353110E6-C149-7046-A387-C16CF1338A51}"/>
              </a:ext>
            </a:extLst>
          </p:cNvPr>
          <p:cNvPicPr>
            <a:picLocks noChangeAspect="1"/>
          </p:cNvPicPr>
          <p:nvPr/>
        </p:nvPicPr>
        <p:blipFill>
          <a:blip r:embed="rId4"/>
          <a:stretch>
            <a:fillRect/>
          </a:stretch>
        </p:blipFill>
        <p:spPr>
          <a:xfrm>
            <a:off x="7683500" y="2409720"/>
            <a:ext cx="4160157" cy="2229627"/>
          </a:xfrm>
          <a:prstGeom prst="rect">
            <a:avLst/>
          </a:prstGeom>
        </p:spPr>
      </p:pic>
      <p:pic>
        <p:nvPicPr>
          <p:cNvPr id="9" name="Picture 8">
            <a:extLst>
              <a:ext uri="{FF2B5EF4-FFF2-40B4-BE49-F238E27FC236}">
                <a16:creationId xmlns:a16="http://schemas.microsoft.com/office/drawing/2014/main" id="{50833BD6-D4FD-FA43-8330-44013B8B951B}"/>
              </a:ext>
            </a:extLst>
          </p:cNvPr>
          <p:cNvPicPr>
            <a:picLocks noChangeAspect="1"/>
          </p:cNvPicPr>
          <p:nvPr/>
        </p:nvPicPr>
        <p:blipFill>
          <a:blip r:embed="rId5"/>
          <a:stretch>
            <a:fillRect/>
          </a:stretch>
        </p:blipFill>
        <p:spPr>
          <a:xfrm>
            <a:off x="782081" y="2240996"/>
            <a:ext cx="4175992" cy="3996555"/>
          </a:xfrm>
          <a:prstGeom prst="rect">
            <a:avLst/>
          </a:prstGeom>
        </p:spPr>
      </p:pic>
    </p:spTree>
    <p:extLst>
      <p:ext uri="{BB962C8B-B14F-4D97-AF65-F5344CB8AC3E}">
        <p14:creationId xmlns:p14="http://schemas.microsoft.com/office/powerpoint/2010/main" val="175103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18BE9B2-A252-744D-8BFF-F80164C1D45B}"/>
              </a:ext>
            </a:extLst>
          </p:cNvPr>
          <p:cNvPicPr>
            <a:picLocks noChangeAspect="1"/>
          </p:cNvPicPr>
          <p:nvPr/>
        </p:nvPicPr>
        <p:blipFill>
          <a:blip r:embed="rId3"/>
          <a:stretch>
            <a:fillRect/>
          </a:stretch>
        </p:blipFill>
        <p:spPr>
          <a:xfrm>
            <a:off x="7378885" y="2550134"/>
            <a:ext cx="4204182" cy="3280138"/>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E6FF10E-EE66-6C47-ABB4-120FDDDBBCDF}"/>
                  </a:ext>
                </a:extLst>
              </p:cNvPr>
              <p:cNvSpPr>
                <a:spLocks noGrp="1"/>
              </p:cNvSpPr>
              <p:nvPr>
                <p:ph idx="1"/>
              </p:nvPr>
            </p:nvSpPr>
            <p:spPr>
              <a:xfrm>
                <a:off x="348343" y="1229480"/>
                <a:ext cx="8210941" cy="5235995"/>
              </a:xfrm>
            </p:spPr>
            <p:txBody>
              <a:bodyPr>
                <a:normAutofit/>
              </a:bodyPr>
              <a:lstStyle/>
              <a:p>
                <a:r>
                  <a:rPr lang="en-US" dirty="0"/>
                  <a:t>Higgs Interactions</a:t>
                </a:r>
              </a:p>
              <a:p>
                <a:pPr lvl="1"/>
                <a:r>
                  <a:rPr lang="en-US" dirty="0"/>
                  <a:t>Higgs mass has fermionic, bosonic, and scalar contributions</a:t>
                </a:r>
              </a:p>
              <a:p>
                <a:pPr lvl="1"/>
                <a:r>
                  <a:rPr lang="en-US" dirty="0"/>
                  <a:t>Scalar boson cancels contribution to fermion loops</a:t>
                </a:r>
              </a:p>
              <a:p>
                <a:pPr lvl="1"/>
                <a:r>
                  <a:rPr lang="en-US" dirty="0"/>
                  <a:t>Changes quadratic divergence to logarithmic </a:t>
                </a:r>
              </a:p>
              <a:p>
                <a:pPr lvl="2"/>
                <a:r>
                  <a:rPr lang="en-US" dirty="0"/>
                  <a:t>Renormalizable without fine tuning</a:t>
                </a:r>
              </a:p>
              <a:p>
                <a:pPr lvl="1"/>
                <a:endParaRPr lang="en-US" b="0" i="1" dirty="0">
                  <a:latin typeface="Cambria Math" panose="02040503050406030204" pitchFamily="18" charset="0"/>
                  <a:ea typeface="Cambria Math" panose="02040503050406030204" pitchFamily="18" charset="0"/>
                </a:endParaRPr>
              </a:p>
              <a:p>
                <a:pPr lvl="1"/>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b="0" i="0" smtClean="0">
                              <a:latin typeface="Cambria Math" panose="02040503050406030204" pitchFamily="18" charset="0"/>
                              <a:ea typeface="Cambria Math" panose="02040503050406030204" pitchFamily="18" charset="0"/>
                            </a:rPr>
                            <m:t>Δ</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𝐻</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𝑓</m:t>
                                          </m:r>
                                        </m:sub>
                                      </m:sSub>
                                    </m:e>
                                  </m:d>
                                </m:e>
                                <m:sup>
                                  <m:r>
                                    <a:rPr lang="en-US" i="1">
                                      <a:latin typeface="Cambria Math" panose="02040503050406030204" pitchFamily="18" charset="0"/>
                                    </a:rPr>
                                    <m:t>2</m:t>
                                  </m:r>
                                </m:sup>
                              </m:sSup>
                            </m:num>
                            <m:den>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mr>
                      <m:m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𝑆</m:t>
                                  </m:r>
                                </m:sub>
                              </m:sSub>
                            </m:num>
                            <m:den>
                              <m:r>
                                <a:rPr lang="en-US" i="1">
                                  <a:latin typeface="Cambria Math" panose="02040503050406030204" pitchFamily="18" charset="0"/>
                                </a:rPr>
                                <m:t>16</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𝑆</m:t>
                              </m:r>
                            </m:sub>
                            <m:sup>
                              <m:r>
                                <a:rPr lang="en-US" i="1">
                                  <a:latin typeface="Cambria Math" panose="02040503050406030204" pitchFamily="18" charset="0"/>
                                </a:rPr>
                                <m:t>2</m:t>
                              </m:r>
                            </m:sup>
                          </m:sSubSup>
                          <m:r>
                            <m:rPr>
                              <m:nor/>
                            </m:rPr>
                            <a:rPr lang="en-US">
                              <a:latin typeface="Cambria Math" panose="02040503050406030204" pitchFamily="18" charset="0"/>
                            </a:rPr>
                            <m:t>ln</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𝑈𝑉</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den>
                              </m:f>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m:rPr>
                              <m:nor/>
                            </m:rPr>
                            <a:rPr lang="en-US" dirty="0"/>
                            <m:t> </m:t>
                          </m:r>
                        </m:e>
                      </m:mr>
                    </m:m>
                  </m:oMath>
                </a14:m>
                <a:endParaRPr lang="en-US" b="0" i="1" dirty="0">
                  <a:latin typeface="Cambria Math" panose="02040503050406030204" pitchFamily="18" charset="0"/>
                  <a:ea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5E6FF10E-EE66-6C47-ABB4-120FDDDBBCDF}"/>
                  </a:ext>
                </a:extLst>
              </p:cNvPr>
              <p:cNvSpPr>
                <a:spLocks noGrp="1" noRot="1" noChangeAspect="1" noMove="1" noResize="1" noEditPoints="1" noAdjustHandles="1" noChangeArrowheads="1" noChangeShapeType="1" noTextEdit="1"/>
              </p:cNvSpPr>
              <p:nvPr>
                <p:ph idx="1"/>
              </p:nvPr>
            </p:nvSpPr>
            <p:spPr>
              <a:xfrm>
                <a:off x="348343" y="1229480"/>
                <a:ext cx="8210941" cy="5235995"/>
              </a:xfrm>
              <a:blipFill>
                <a:blip r:embed="rId4"/>
                <a:stretch>
                  <a:fillRect l="-1543"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EFE08FD-1E44-3F49-8751-464284805F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8C67F71-FC85-904B-81CC-7F7DAF5C31D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6" name="Title 5">
            <a:extLst>
              <a:ext uri="{FF2B5EF4-FFF2-40B4-BE49-F238E27FC236}">
                <a16:creationId xmlns:a16="http://schemas.microsoft.com/office/drawing/2014/main" id="{9EC7FCF7-6432-7045-A8F5-3A85CF9379B8}"/>
              </a:ext>
            </a:extLst>
          </p:cNvPr>
          <p:cNvSpPr>
            <a:spLocks noGrp="1"/>
          </p:cNvSpPr>
          <p:nvPr>
            <p:ph type="title"/>
          </p:nvPr>
        </p:nvSpPr>
        <p:spPr/>
        <p:txBody>
          <a:bodyPr/>
          <a:lstStyle/>
          <a:p>
            <a:r>
              <a:rPr lang="en-US" dirty="0"/>
              <a:t>Hierarchy Solution</a:t>
            </a:r>
          </a:p>
        </p:txBody>
      </p:sp>
      <p:sp>
        <p:nvSpPr>
          <p:cNvPr id="13" name="Rectangle 12">
            <a:extLst>
              <a:ext uri="{FF2B5EF4-FFF2-40B4-BE49-F238E27FC236}">
                <a16:creationId xmlns:a16="http://schemas.microsoft.com/office/drawing/2014/main" id="{A8A5C98E-F91D-BA4C-AE12-22B3EFF91E0A}"/>
              </a:ext>
            </a:extLst>
          </p:cNvPr>
          <p:cNvSpPr/>
          <p:nvPr/>
        </p:nvSpPr>
        <p:spPr>
          <a:xfrm>
            <a:off x="9185892" y="219318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8870F-DDFB-C046-B035-C6EB73F1901B}"/>
              </a:ext>
            </a:extLst>
          </p:cNvPr>
          <p:cNvSpPr/>
          <p:nvPr/>
        </p:nvSpPr>
        <p:spPr>
          <a:xfrm>
            <a:off x="11123376" y="2176769"/>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C2B3FC-0E98-7F4E-9AB4-5F0C4C7277AE}"/>
              </a:ext>
            </a:extLst>
          </p:cNvPr>
          <p:cNvSpPr/>
          <p:nvPr/>
        </p:nvSpPr>
        <p:spPr>
          <a:xfrm>
            <a:off x="10184195" y="290626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0F9B18-9AFC-3541-832D-48DC40680BEA}"/>
              </a:ext>
            </a:extLst>
          </p:cNvPr>
          <p:cNvSpPr/>
          <p:nvPr/>
        </p:nvSpPr>
        <p:spPr>
          <a:xfrm>
            <a:off x="10097022" y="1796456"/>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ADFA74-9B97-2542-B39E-BA665A78F45E}"/>
              </a:ext>
            </a:extLst>
          </p:cNvPr>
          <p:cNvSpPr/>
          <p:nvPr/>
        </p:nvSpPr>
        <p:spPr>
          <a:xfrm>
            <a:off x="11264744" y="3736941"/>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99CC1-3DD9-D947-BFBD-14E297FED0C2}"/>
                  </a:ext>
                </a:extLst>
              </p:cNvPr>
              <p:cNvSpPr txBox="1"/>
              <p:nvPr/>
            </p:nvSpPr>
            <p:spPr>
              <a:xfrm>
                <a:off x="8240144" y="2866862"/>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7" name="TextBox 6">
                <a:extLst>
                  <a:ext uri="{FF2B5EF4-FFF2-40B4-BE49-F238E27FC236}">
                    <a16:creationId xmlns:a16="http://schemas.microsoft.com/office/drawing/2014/main" id="{1E799CC1-3DD9-D947-BFBD-14E297FED0C2}"/>
                  </a:ext>
                </a:extLst>
              </p:cNvPr>
              <p:cNvSpPr txBox="1">
                <a:spLocks noRot="1" noChangeAspect="1" noMove="1" noResize="1" noEditPoints="1" noAdjustHandles="1" noChangeArrowheads="1" noChangeShapeType="1" noTextEdit="1"/>
              </p:cNvSpPr>
              <p:nvPr/>
            </p:nvSpPr>
            <p:spPr>
              <a:xfrm>
                <a:off x="8240144" y="2866862"/>
                <a:ext cx="48705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9EE017-9D27-4142-8651-60D94ACFC11C}"/>
                  </a:ext>
                </a:extLst>
              </p:cNvPr>
              <p:cNvSpPr txBox="1"/>
              <p:nvPr/>
            </p:nvSpPr>
            <p:spPr>
              <a:xfrm>
                <a:off x="10402667" y="2922949"/>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21" name="TextBox 20">
                <a:extLst>
                  <a:ext uri="{FF2B5EF4-FFF2-40B4-BE49-F238E27FC236}">
                    <a16:creationId xmlns:a16="http://schemas.microsoft.com/office/drawing/2014/main" id="{869EE017-9D27-4142-8651-60D94ACFC11C}"/>
                  </a:ext>
                </a:extLst>
              </p:cNvPr>
              <p:cNvSpPr txBox="1">
                <a:spLocks noRot="1" noChangeAspect="1" noMove="1" noResize="1" noEditPoints="1" noAdjustHandles="1" noChangeArrowheads="1" noChangeShapeType="1" noTextEdit="1"/>
              </p:cNvSpPr>
              <p:nvPr/>
            </p:nvSpPr>
            <p:spPr>
              <a:xfrm>
                <a:off x="10402667" y="2922949"/>
                <a:ext cx="48705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75A0BE-BBC8-044E-B299-2DAE99124C4E}"/>
                  </a:ext>
                </a:extLst>
              </p:cNvPr>
              <p:cNvSpPr txBox="1"/>
              <p:nvPr/>
            </p:nvSpPr>
            <p:spPr>
              <a:xfrm>
                <a:off x="9167638" y="2357629"/>
                <a:ext cx="6447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9" name="TextBox 8">
                <a:extLst>
                  <a:ext uri="{FF2B5EF4-FFF2-40B4-BE49-F238E27FC236}">
                    <a16:creationId xmlns:a16="http://schemas.microsoft.com/office/drawing/2014/main" id="{E575A0BE-BBC8-044E-B299-2DAE99124C4E}"/>
                  </a:ext>
                </a:extLst>
              </p:cNvPr>
              <p:cNvSpPr txBox="1">
                <a:spLocks noRot="1" noChangeAspect="1" noMove="1" noResize="1" noEditPoints="1" noAdjustHandles="1" noChangeArrowheads="1" noChangeShapeType="1" noTextEdit="1"/>
              </p:cNvSpPr>
              <p:nvPr/>
            </p:nvSpPr>
            <p:spPr>
              <a:xfrm>
                <a:off x="9167638" y="2357629"/>
                <a:ext cx="64478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198689-6351-0D45-8C87-31E4E92C9A47}"/>
                  </a:ext>
                </a:extLst>
              </p:cNvPr>
              <p:cNvSpPr txBox="1"/>
              <p:nvPr/>
            </p:nvSpPr>
            <p:spPr>
              <a:xfrm>
                <a:off x="9329238" y="3881201"/>
                <a:ext cx="432554" cy="470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10" name="TextBox 9">
                <a:extLst>
                  <a:ext uri="{FF2B5EF4-FFF2-40B4-BE49-F238E27FC236}">
                    <a16:creationId xmlns:a16="http://schemas.microsoft.com/office/drawing/2014/main" id="{BC198689-6351-0D45-8C87-31E4E92C9A47}"/>
                  </a:ext>
                </a:extLst>
              </p:cNvPr>
              <p:cNvSpPr txBox="1">
                <a:spLocks noRot="1" noChangeAspect="1" noMove="1" noResize="1" noEditPoints="1" noAdjustHandles="1" noChangeArrowheads="1" noChangeShapeType="1" noTextEdit="1"/>
              </p:cNvSpPr>
              <p:nvPr/>
            </p:nvSpPr>
            <p:spPr>
              <a:xfrm>
                <a:off x="9329238" y="3881201"/>
                <a:ext cx="432554" cy="470706"/>
              </a:xfrm>
              <a:prstGeom prst="rect">
                <a:avLst/>
              </a:prstGeom>
              <a:blipFill>
                <a:blip r:embed="rId8"/>
                <a:stretch>
                  <a:fillRect l="-285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D1215D-ECF6-5E45-809D-C07E033C9BAD}"/>
                  </a:ext>
                </a:extLst>
              </p:cNvPr>
              <p:cNvSpPr txBox="1"/>
              <p:nvPr/>
            </p:nvSpPr>
            <p:spPr>
              <a:xfrm>
                <a:off x="8661024" y="45698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11" name="TextBox 10">
                <a:extLst>
                  <a:ext uri="{FF2B5EF4-FFF2-40B4-BE49-F238E27FC236}">
                    <a16:creationId xmlns:a16="http://schemas.microsoft.com/office/drawing/2014/main" id="{0DD1215D-ECF6-5E45-809D-C07E033C9BAD}"/>
                  </a:ext>
                </a:extLst>
              </p:cNvPr>
              <p:cNvSpPr txBox="1">
                <a:spLocks noRot="1" noChangeAspect="1" noMove="1" noResize="1" noEditPoints="1" noAdjustHandles="1" noChangeArrowheads="1" noChangeShapeType="1" noTextEdit="1"/>
              </p:cNvSpPr>
              <p:nvPr/>
            </p:nvSpPr>
            <p:spPr>
              <a:xfrm>
                <a:off x="8661024" y="4569876"/>
                <a:ext cx="423128" cy="461665"/>
              </a:xfrm>
              <a:prstGeom prst="rect">
                <a:avLst/>
              </a:prstGeom>
              <a:blipFill>
                <a:blip r:embed="rId9"/>
                <a:stretch>
                  <a:fillRect/>
                </a:stretch>
              </a:blipFill>
            </p:spPr>
            <p:txBody>
              <a:bodyPr/>
              <a:lstStyle/>
              <a:p>
                <a:r>
                  <a:rPr lang="en-US">
                    <a:noFill/>
                  </a:rPr>
                  <a:t> </a:t>
                </a:r>
              </a:p>
            </p:txBody>
          </p:sp>
        </mc:Fallback>
      </mc:AlternateContent>
      <p:sp>
        <p:nvSpPr>
          <p:cNvPr id="25" name="Date Placeholder 2">
            <a:extLst>
              <a:ext uri="{FF2B5EF4-FFF2-40B4-BE49-F238E27FC236}">
                <a16:creationId xmlns:a16="http://schemas.microsoft.com/office/drawing/2014/main" id="{345D3589-DCFB-3849-82EA-6A830987CEF6}"/>
              </a:ext>
            </a:extLst>
          </p:cNvPr>
          <p:cNvSpPr>
            <a:spLocks noGrp="1"/>
          </p:cNvSpPr>
          <p:nvPr>
            <p:ph type="dt" sz="half" idx="2"/>
          </p:nvPr>
        </p:nvSpPr>
        <p:spPr>
          <a:xfrm>
            <a:off x="0" y="6492881"/>
            <a:ext cx="1564163" cy="365125"/>
          </a:xfrm>
        </p:spPr>
        <p:txBody>
          <a:bodyPr/>
          <a:lstStyle/>
          <a:p>
            <a:fld id="{1E667BDC-FB96-A943-BE8D-7230C1A5DEAD}" type="datetime1">
              <a:rPr lang="en-US" smtClean="0"/>
              <a:t>12/18/19</a:t>
            </a:fld>
            <a:endParaRPr lang="en-US" dirty="0"/>
          </a:p>
        </p:txBody>
      </p:sp>
      <p:pic>
        <p:nvPicPr>
          <p:cNvPr id="8" name="Picture 7">
            <a:extLst>
              <a:ext uri="{FF2B5EF4-FFF2-40B4-BE49-F238E27FC236}">
                <a16:creationId xmlns:a16="http://schemas.microsoft.com/office/drawing/2014/main" id="{50E9FF8F-C229-9145-B704-02FC8398447E}"/>
              </a:ext>
            </a:extLst>
          </p:cNvPr>
          <p:cNvPicPr>
            <a:picLocks noChangeAspect="1"/>
          </p:cNvPicPr>
          <p:nvPr/>
        </p:nvPicPr>
        <p:blipFill>
          <a:blip r:embed="rId10"/>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11A7F0-153D-7148-B58D-950C6FCB8BFC}"/>
                  </a:ext>
                </a:extLst>
              </p:cNvPr>
              <p:cNvSpPr txBox="1"/>
              <p:nvPr/>
            </p:nvSpPr>
            <p:spPr>
              <a:xfrm>
                <a:off x="10439889" y="4797191"/>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39" name="TextBox 38">
                <a:extLst>
                  <a:ext uri="{FF2B5EF4-FFF2-40B4-BE49-F238E27FC236}">
                    <a16:creationId xmlns:a16="http://schemas.microsoft.com/office/drawing/2014/main" id="{0211A7F0-153D-7148-B58D-950C6FCB8BFC}"/>
                  </a:ext>
                </a:extLst>
              </p:cNvPr>
              <p:cNvSpPr txBox="1">
                <a:spLocks noRot="1" noChangeAspect="1" noMove="1" noResize="1" noEditPoints="1" noAdjustHandles="1" noChangeArrowheads="1" noChangeShapeType="1" noTextEdit="1"/>
              </p:cNvSpPr>
              <p:nvPr/>
            </p:nvSpPr>
            <p:spPr>
              <a:xfrm>
                <a:off x="10439889" y="4797191"/>
                <a:ext cx="412612" cy="461665"/>
              </a:xfrm>
              <a:prstGeom prst="rect">
                <a:avLst/>
              </a:prstGeom>
              <a:blipFill>
                <a:blip r:embed="rId11"/>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27716A-22C4-8A47-A5CA-12F41BCF7C7A}"/>
                  </a:ext>
                </a:extLst>
              </p:cNvPr>
              <p:cNvSpPr txBox="1"/>
              <p:nvPr/>
            </p:nvSpPr>
            <p:spPr>
              <a:xfrm>
                <a:off x="7954102" y="4824038"/>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0" name="TextBox 39">
                <a:extLst>
                  <a:ext uri="{FF2B5EF4-FFF2-40B4-BE49-F238E27FC236}">
                    <a16:creationId xmlns:a16="http://schemas.microsoft.com/office/drawing/2014/main" id="{C527716A-22C4-8A47-A5CA-12F41BCF7C7A}"/>
                  </a:ext>
                </a:extLst>
              </p:cNvPr>
              <p:cNvSpPr txBox="1">
                <a:spLocks noRot="1" noChangeAspect="1" noMove="1" noResize="1" noEditPoints="1" noAdjustHandles="1" noChangeArrowheads="1" noChangeShapeType="1" noTextEdit="1"/>
              </p:cNvSpPr>
              <p:nvPr/>
            </p:nvSpPr>
            <p:spPr>
              <a:xfrm>
                <a:off x="7954102" y="4824038"/>
                <a:ext cx="412612"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0C880E-A93F-9F46-BD4B-F9BA3234D86D}"/>
                  </a:ext>
                </a:extLst>
              </p:cNvPr>
              <p:cNvSpPr txBox="1"/>
              <p:nvPr/>
            </p:nvSpPr>
            <p:spPr>
              <a:xfrm>
                <a:off x="9955008" y="45942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41" name="TextBox 40">
                <a:extLst>
                  <a:ext uri="{FF2B5EF4-FFF2-40B4-BE49-F238E27FC236}">
                    <a16:creationId xmlns:a16="http://schemas.microsoft.com/office/drawing/2014/main" id="{240C880E-A93F-9F46-BD4B-F9BA3234D86D}"/>
                  </a:ext>
                </a:extLst>
              </p:cNvPr>
              <p:cNvSpPr txBox="1">
                <a:spLocks noRot="1" noChangeAspect="1" noMove="1" noResize="1" noEditPoints="1" noAdjustHandles="1" noChangeArrowheads="1" noChangeShapeType="1" noTextEdit="1"/>
              </p:cNvSpPr>
              <p:nvPr/>
            </p:nvSpPr>
            <p:spPr>
              <a:xfrm>
                <a:off x="9955008" y="4594276"/>
                <a:ext cx="423128" cy="461665"/>
              </a:xfrm>
              <a:prstGeom prst="rect">
                <a:avLst/>
              </a:prstGeom>
              <a:blipFill>
                <a:blip r:embed="rId1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E384753-2667-5E4D-A68D-420A375DEA2F}"/>
              </a:ext>
            </a:extLst>
          </p:cNvPr>
          <p:cNvSpPr txBox="1"/>
          <p:nvPr/>
        </p:nvSpPr>
        <p:spPr>
          <a:xfrm>
            <a:off x="38101" y="6096143"/>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564821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3A1C79-EE3B-E247-9B76-9D03580D1B4C}"/>
              </a:ext>
            </a:extLst>
          </p:cNvPr>
          <p:cNvSpPr>
            <a:spLocks noGrp="1"/>
          </p:cNvSpPr>
          <p:nvPr>
            <p:ph type="dt" sz="half" idx="2"/>
          </p:nvPr>
        </p:nvSpPr>
        <p:spPr/>
        <p:txBody>
          <a:bodyPr/>
          <a:lstStyle/>
          <a:p>
            <a:fld id="{3EF9EE4B-5E81-B64D-93ED-763B43B10C23}" type="datetime1">
              <a:rPr lang="en-US" smtClean="0"/>
              <a:t>12/18/19</a:t>
            </a:fld>
            <a:endParaRPr lang="en-US" dirty="0"/>
          </a:p>
        </p:txBody>
      </p:sp>
      <p:sp>
        <p:nvSpPr>
          <p:cNvPr id="4" name="Footer Placeholder 3">
            <a:extLst>
              <a:ext uri="{FF2B5EF4-FFF2-40B4-BE49-F238E27FC236}">
                <a16:creationId xmlns:a16="http://schemas.microsoft.com/office/drawing/2014/main" id="{0193A518-806A-6B49-8858-3266FA8A126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71E746-64CB-854F-B021-5609B29CC569}"/>
              </a:ext>
            </a:extLst>
          </p:cNvPr>
          <p:cNvSpPr>
            <a:spLocks noGrp="1"/>
          </p:cNvSpPr>
          <p:nvPr>
            <p:ph type="sldNum" sz="quarter" idx="4"/>
          </p:nvPr>
        </p:nvSpPr>
        <p:spPr/>
        <p:txBody>
          <a:bodyPr/>
          <a:lstStyle/>
          <a:p>
            <a:fld id="{4FAB73BC-B049-4115-A692-8D63A059BFB8}" type="slidenum">
              <a:rPr lang="en-US" smtClean="0"/>
              <a:pPr/>
              <a:t>80</a:t>
            </a:fld>
            <a:endParaRPr lang="en-US" dirty="0"/>
          </a:p>
        </p:txBody>
      </p:sp>
      <p:sp>
        <p:nvSpPr>
          <p:cNvPr id="6" name="Title 5">
            <a:extLst>
              <a:ext uri="{FF2B5EF4-FFF2-40B4-BE49-F238E27FC236}">
                <a16:creationId xmlns:a16="http://schemas.microsoft.com/office/drawing/2014/main" id="{17558FC7-BFDD-3B4D-8204-60CB78920096}"/>
              </a:ext>
            </a:extLst>
          </p:cNvPr>
          <p:cNvSpPr>
            <a:spLocks noGrp="1"/>
          </p:cNvSpPr>
          <p:nvPr>
            <p:ph type="title"/>
          </p:nvPr>
        </p:nvSpPr>
        <p:spPr/>
        <p:txBody>
          <a:bodyPr/>
          <a:lstStyle/>
          <a:p>
            <a:r>
              <a:rPr lang="en-US" dirty="0"/>
              <a:t>Low DM Validation Region</a:t>
            </a:r>
          </a:p>
        </p:txBody>
      </p:sp>
      <p:pic>
        <p:nvPicPr>
          <p:cNvPr id="10" name="Content Placeholder 9">
            <a:extLst>
              <a:ext uri="{FF2B5EF4-FFF2-40B4-BE49-F238E27FC236}">
                <a16:creationId xmlns:a16="http://schemas.microsoft.com/office/drawing/2014/main" id="{A36F33F0-6855-3D41-8CDE-66FBCA9774FE}"/>
              </a:ext>
            </a:extLst>
          </p:cNvPr>
          <p:cNvPicPr>
            <a:picLocks noGrp="1" noChangeAspect="1"/>
          </p:cNvPicPr>
          <p:nvPr>
            <p:ph idx="1"/>
          </p:nvPr>
        </p:nvPicPr>
        <p:blipFill>
          <a:blip r:embed="rId2"/>
          <a:stretch>
            <a:fillRect/>
          </a:stretch>
        </p:blipFill>
        <p:spPr>
          <a:xfrm>
            <a:off x="3150083" y="1024195"/>
            <a:ext cx="6053551" cy="5556755"/>
          </a:xfrm>
        </p:spPr>
      </p:pic>
    </p:spTree>
    <p:extLst>
      <p:ext uri="{BB962C8B-B14F-4D97-AF65-F5344CB8AC3E}">
        <p14:creationId xmlns:p14="http://schemas.microsoft.com/office/powerpoint/2010/main" val="2316677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214CA5-5FC3-7146-A592-6E3C5C5CD7B4}"/>
              </a:ext>
            </a:extLst>
          </p:cNvPr>
          <p:cNvPicPr>
            <a:picLocks noGrp="1" noChangeAspect="1"/>
          </p:cNvPicPr>
          <p:nvPr>
            <p:ph idx="1"/>
          </p:nvPr>
        </p:nvPicPr>
        <p:blipFill>
          <a:blip r:embed="rId2"/>
          <a:stretch>
            <a:fillRect/>
          </a:stretch>
        </p:blipFill>
        <p:spPr>
          <a:xfrm>
            <a:off x="1824038" y="1294606"/>
            <a:ext cx="8559800" cy="5105400"/>
          </a:xfrm>
        </p:spPr>
      </p:pic>
      <p:sp>
        <p:nvSpPr>
          <p:cNvPr id="3" name="Date Placeholder 2">
            <a:extLst>
              <a:ext uri="{FF2B5EF4-FFF2-40B4-BE49-F238E27FC236}">
                <a16:creationId xmlns:a16="http://schemas.microsoft.com/office/drawing/2014/main" id="{5E23B3F6-B012-0341-82AD-DA78C847F20C}"/>
              </a:ext>
            </a:extLst>
          </p:cNvPr>
          <p:cNvSpPr>
            <a:spLocks noGrp="1"/>
          </p:cNvSpPr>
          <p:nvPr>
            <p:ph type="dt" sz="half" idx="2"/>
          </p:nvPr>
        </p:nvSpPr>
        <p:spPr/>
        <p:txBody>
          <a:bodyPr/>
          <a:lstStyle/>
          <a:p>
            <a:fld id="{BEF90C8A-71FE-7A46-87CB-77409DA088D3}" type="datetime1">
              <a:rPr lang="en-US" smtClean="0"/>
              <a:t>12/18/19</a:t>
            </a:fld>
            <a:endParaRPr lang="en-US" dirty="0"/>
          </a:p>
        </p:txBody>
      </p:sp>
      <p:sp>
        <p:nvSpPr>
          <p:cNvPr id="4" name="Footer Placeholder 3">
            <a:extLst>
              <a:ext uri="{FF2B5EF4-FFF2-40B4-BE49-F238E27FC236}">
                <a16:creationId xmlns:a16="http://schemas.microsoft.com/office/drawing/2014/main" id="{68A4E8C0-3032-9D46-A164-8AF1CC3DBF9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6C9EC7F-C301-CB41-8722-237F02DCA6D2}"/>
              </a:ext>
            </a:extLst>
          </p:cNvPr>
          <p:cNvSpPr>
            <a:spLocks noGrp="1"/>
          </p:cNvSpPr>
          <p:nvPr>
            <p:ph type="sldNum" sz="quarter" idx="4"/>
          </p:nvPr>
        </p:nvSpPr>
        <p:spPr/>
        <p:txBody>
          <a:bodyPr/>
          <a:lstStyle/>
          <a:p>
            <a:fld id="{4FAB73BC-B049-4115-A692-8D63A059BFB8}" type="slidenum">
              <a:rPr lang="en-US" smtClean="0"/>
              <a:pPr/>
              <a:t>81</a:t>
            </a:fld>
            <a:endParaRPr lang="en-US" dirty="0"/>
          </a:p>
        </p:txBody>
      </p:sp>
      <p:sp>
        <p:nvSpPr>
          <p:cNvPr id="6" name="Title 5">
            <a:extLst>
              <a:ext uri="{FF2B5EF4-FFF2-40B4-BE49-F238E27FC236}">
                <a16:creationId xmlns:a16="http://schemas.microsoft.com/office/drawing/2014/main" id="{17C3B6A5-2F54-B347-800D-2492BB64BDC9}"/>
              </a:ext>
            </a:extLst>
          </p:cNvPr>
          <p:cNvSpPr>
            <a:spLocks noGrp="1"/>
          </p:cNvSpPr>
          <p:nvPr>
            <p:ph type="title"/>
          </p:nvPr>
        </p:nvSpPr>
        <p:spPr/>
        <p:txBody>
          <a:bodyPr/>
          <a:lstStyle/>
          <a:p>
            <a:r>
              <a:rPr lang="en-US" dirty="0"/>
              <a:t>High DM Validation</a:t>
            </a:r>
          </a:p>
        </p:txBody>
      </p:sp>
    </p:spTree>
    <p:extLst>
      <p:ext uri="{BB962C8B-B14F-4D97-AF65-F5344CB8AC3E}">
        <p14:creationId xmlns:p14="http://schemas.microsoft.com/office/powerpoint/2010/main" val="1210898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A6EE88-6B3B-CD43-9670-3622214071F7}"/>
              </a:ext>
            </a:extLst>
          </p:cNvPr>
          <p:cNvPicPr>
            <a:picLocks noGrp="1" noChangeAspect="1"/>
          </p:cNvPicPr>
          <p:nvPr>
            <p:ph idx="1"/>
          </p:nvPr>
        </p:nvPicPr>
        <p:blipFill>
          <a:blip r:embed="rId2"/>
          <a:stretch>
            <a:fillRect/>
          </a:stretch>
        </p:blipFill>
        <p:spPr>
          <a:xfrm>
            <a:off x="-1" y="1159138"/>
            <a:ext cx="5723467" cy="5410465"/>
          </a:xfrm>
        </p:spPr>
      </p:pic>
      <p:sp>
        <p:nvSpPr>
          <p:cNvPr id="3" name="Date Placeholder 2">
            <a:extLst>
              <a:ext uri="{FF2B5EF4-FFF2-40B4-BE49-F238E27FC236}">
                <a16:creationId xmlns:a16="http://schemas.microsoft.com/office/drawing/2014/main" id="{316B847C-DC6E-F34B-A433-0AD9733FF9DC}"/>
              </a:ext>
            </a:extLst>
          </p:cNvPr>
          <p:cNvSpPr>
            <a:spLocks noGrp="1"/>
          </p:cNvSpPr>
          <p:nvPr>
            <p:ph type="dt" sz="half" idx="2"/>
          </p:nvPr>
        </p:nvSpPr>
        <p:spPr/>
        <p:txBody>
          <a:bodyPr/>
          <a:lstStyle/>
          <a:p>
            <a:fld id="{32DBF6B6-9FE3-E649-A68D-86D5FBD4A712}" type="datetime1">
              <a:rPr lang="en-US" smtClean="0"/>
              <a:t>12/18/19</a:t>
            </a:fld>
            <a:endParaRPr lang="en-US" dirty="0"/>
          </a:p>
        </p:txBody>
      </p:sp>
      <p:sp>
        <p:nvSpPr>
          <p:cNvPr id="4" name="Footer Placeholder 3">
            <a:extLst>
              <a:ext uri="{FF2B5EF4-FFF2-40B4-BE49-F238E27FC236}">
                <a16:creationId xmlns:a16="http://schemas.microsoft.com/office/drawing/2014/main" id="{942D2F84-AFA2-9E4E-BC99-C443640EF8A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565F00-E16D-EE45-A63A-590B0FC63783}"/>
              </a:ext>
            </a:extLst>
          </p:cNvPr>
          <p:cNvSpPr>
            <a:spLocks noGrp="1"/>
          </p:cNvSpPr>
          <p:nvPr>
            <p:ph type="sldNum" sz="quarter" idx="4"/>
          </p:nvPr>
        </p:nvSpPr>
        <p:spPr/>
        <p:txBody>
          <a:bodyPr/>
          <a:lstStyle/>
          <a:p>
            <a:fld id="{4FAB73BC-B049-4115-A692-8D63A059BFB8}" type="slidenum">
              <a:rPr lang="en-US" smtClean="0"/>
              <a:pPr/>
              <a:t>82</a:t>
            </a:fld>
            <a:endParaRPr lang="en-US" dirty="0"/>
          </a:p>
        </p:txBody>
      </p:sp>
      <p:sp>
        <p:nvSpPr>
          <p:cNvPr id="6" name="Title 5">
            <a:extLst>
              <a:ext uri="{FF2B5EF4-FFF2-40B4-BE49-F238E27FC236}">
                <a16:creationId xmlns:a16="http://schemas.microsoft.com/office/drawing/2014/main" id="{0CDC4C9E-268F-5842-8245-41D94DD5F125}"/>
              </a:ext>
            </a:extLst>
          </p:cNvPr>
          <p:cNvSpPr>
            <a:spLocks noGrp="1"/>
          </p:cNvSpPr>
          <p:nvPr>
            <p:ph type="title"/>
          </p:nvPr>
        </p:nvSpPr>
        <p:spPr/>
        <p:txBody>
          <a:bodyPr/>
          <a:lstStyle/>
          <a:p>
            <a:r>
              <a:rPr lang="en-US" dirty="0"/>
              <a:t>Validation Pulls</a:t>
            </a:r>
          </a:p>
        </p:txBody>
      </p:sp>
      <p:pic>
        <p:nvPicPr>
          <p:cNvPr id="10" name="Picture 9">
            <a:extLst>
              <a:ext uri="{FF2B5EF4-FFF2-40B4-BE49-F238E27FC236}">
                <a16:creationId xmlns:a16="http://schemas.microsoft.com/office/drawing/2014/main" id="{864FE0D2-032B-F34F-942D-F30A3520065F}"/>
              </a:ext>
            </a:extLst>
          </p:cNvPr>
          <p:cNvPicPr>
            <a:picLocks noChangeAspect="1"/>
          </p:cNvPicPr>
          <p:nvPr/>
        </p:nvPicPr>
        <p:blipFill>
          <a:blip r:embed="rId3"/>
          <a:stretch>
            <a:fillRect/>
          </a:stretch>
        </p:blipFill>
        <p:spPr>
          <a:xfrm>
            <a:off x="5450417" y="1159138"/>
            <a:ext cx="5723466" cy="5417194"/>
          </a:xfrm>
          <a:prstGeom prst="rect">
            <a:avLst/>
          </a:prstGeom>
        </p:spPr>
      </p:pic>
    </p:spTree>
    <p:extLst>
      <p:ext uri="{BB962C8B-B14F-4D97-AF65-F5344CB8AC3E}">
        <p14:creationId xmlns:p14="http://schemas.microsoft.com/office/powerpoint/2010/main" val="4139882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nvPr>
            </p:nvGraphicFramePr>
            <p:xfrm>
              <a:off x="1512480" y="1150312"/>
              <a:ext cx="9167040" cy="2494280"/>
            </p:xfrm>
            <a:graphic>
              <a:graphicData uri="http://schemas.openxmlformats.org/drawingml/2006/table">
                <a:tbl>
                  <a:tblPr firstRow="1" bandRow="1">
                    <a:tableStyleId>{5C22544A-7EE6-4342-B048-85BDC9FD1C3A}</a:tableStyleId>
                  </a:tblPr>
                  <a:tblGrid>
                    <a:gridCol w="1527840">
                      <a:extLst>
                        <a:ext uri="{9D8B030D-6E8A-4147-A177-3AD203B41FA5}">
                          <a16:colId xmlns:a16="http://schemas.microsoft.com/office/drawing/2014/main" val="1996073810"/>
                        </a:ext>
                      </a:extLst>
                    </a:gridCol>
                    <a:gridCol w="1527840">
                      <a:extLst>
                        <a:ext uri="{9D8B030D-6E8A-4147-A177-3AD203B41FA5}">
                          <a16:colId xmlns:a16="http://schemas.microsoft.com/office/drawing/2014/main" val="295085733"/>
                        </a:ext>
                      </a:extLst>
                    </a:gridCol>
                    <a:gridCol w="1527840">
                      <a:extLst>
                        <a:ext uri="{9D8B030D-6E8A-4147-A177-3AD203B41FA5}">
                          <a16:colId xmlns:a16="http://schemas.microsoft.com/office/drawing/2014/main" val="3522372803"/>
                        </a:ext>
                      </a:extLst>
                    </a:gridCol>
                    <a:gridCol w="1527840">
                      <a:extLst>
                        <a:ext uri="{9D8B030D-6E8A-4147-A177-3AD203B41FA5}">
                          <a16:colId xmlns:a16="http://schemas.microsoft.com/office/drawing/2014/main" val="969014125"/>
                        </a:ext>
                      </a:extLst>
                    </a:gridCol>
                    <a:gridCol w="1527840">
                      <a:extLst>
                        <a:ext uri="{9D8B030D-6E8A-4147-A177-3AD203B41FA5}">
                          <a16:colId xmlns:a16="http://schemas.microsoft.com/office/drawing/2014/main" val="2170011579"/>
                        </a:ext>
                      </a:extLst>
                    </a:gridCol>
                    <a:gridCol w="1527840">
                      <a:extLst>
                        <a:ext uri="{9D8B030D-6E8A-4147-A177-3AD203B41FA5}">
                          <a16:colId xmlns:a16="http://schemas.microsoft.com/office/drawing/2014/main" val="3706028691"/>
                        </a:ext>
                      </a:extLst>
                    </a:gridCol>
                  </a:tblGrid>
                  <a:tr h="370840">
                    <a:tc>
                      <a:txBody>
                        <a:bodyPr/>
                        <a:lstStyle/>
                        <a:p>
                          <a:pPr algn="ctr"/>
                          <a:r>
                            <a:rPr lang="en-US" sz="1800" dirty="0"/>
                            <a:t>Systematic</a:t>
                          </a:r>
                        </a:p>
                      </a:txBody>
                      <a:tcPr/>
                    </a:tc>
                    <a:tc>
                      <a:txBody>
                        <a:bodyPr/>
                        <a:lstStyle/>
                        <a:p>
                          <a:pPr algn="ctr"/>
                          <a:r>
                            <a:rPr lang="en-US" sz="1800" dirty="0"/>
                            <a:t>Signal</a:t>
                          </a:r>
                        </a:p>
                      </a:txBody>
                      <a:tcPr/>
                    </a:tc>
                    <a:tc>
                      <a:txBody>
                        <a:bodyPr/>
                        <a:lstStyle/>
                        <a:p>
                          <a:pPr algn="ctr"/>
                          <a:r>
                            <a:rPr lang="en-US" sz="1800" dirty="0"/>
                            <a:t>Lost Lepton</a:t>
                          </a:r>
                        </a:p>
                      </a:txBody>
                      <a:tcPr/>
                    </a:tc>
                    <a:tc>
                      <a:txBody>
                        <a:bodyPr/>
                        <a:lstStyle/>
                        <a:p>
                          <a:pPr algn="ctr"/>
                          <a:r>
                            <a:rPr lang="en-US" sz="1800" dirty="0"/>
                            <a:t>QCD </a:t>
                          </a:r>
                          <a:r>
                            <a:rPr lang="en-US" sz="1800" dirty="0" err="1"/>
                            <a:t>Multijet</a:t>
                          </a:r>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𝒁</m:t>
                                </m:r>
                                <m:r>
                                  <a:rPr lang="en-US" sz="1800" b="1" i="1" smtClean="0">
                                    <a:latin typeface="Cambria Math" panose="02040503050406030204" pitchFamily="18" charset="0"/>
                                  </a:rPr>
                                  <m:t>→</m:t>
                                </m:r>
                                <m:r>
                                  <a:rPr lang="en-US" sz="1800" b="1" i="1" smtClean="0">
                                    <a:latin typeface="Cambria Math" panose="02040503050406030204" pitchFamily="18" charset="0"/>
                                  </a:rPr>
                                  <m:t>𝝂</m:t>
                                </m:r>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𝝂</m:t>
                                    </m:r>
                                  </m:e>
                                </m:acc>
                              </m:oMath>
                            </m:oMathPara>
                          </a14:m>
                          <a:endParaRPr lang="en-US" sz="1800" dirty="0"/>
                        </a:p>
                      </a:txBody>
                      <a:tcPr/>
                    </a:tc>
                    <a:tc>
                      <a:txBody>
                        <a:bodyPr/>
                        <a:lstStyle/>
                        <a:p>
                          <a:pPr algn="ctr"/>
                          <a:r>
                            <a:rPr lang="en-US" sz="1800" dirty="0"/>
                            <a:t>Rare</a:t>
                          </a:r>
                        </a:p>
                      </a:txBody>
                      <a:tcPr/>
                    </a:tc>
                    <a:extLst>
                      <a:ext uri="{0D108BD9-81ED-4DB2-BD59-A6C34878D82A}">
                        <a16:rowId xmlns:a16="http://schemas.microsoft.com/office/drawing/2014/main" val="2007898785"/>
                      </a:ext>
                    </a:extLst>
                  </a:tr>
                  <a:tr h="370840">
                    <a:tc>
                      <a:txBody>
                        <a:bodyPr/>
                        <a:lstStyle/>
                        <a:p>
                          <a:pPr algn="ctr"/>
                          <a:r>
                            <a:rPr lang="en-US" sz="1800" dirty="0"/>
                            <a:t>Initial State Radiation</a:t>
                          </a:r>
                        </a:p>
                      </a:txBody>
                      <a:tcPr/>
                    </a:tc>
                    <a:tc>
                      <a:txBody>
                        <a:bodyPr/>
                        <a:lstStyle/>
                        <a:p>
                          <a:pPr algn="ctr"/>
                          <a:r>
                            <a:rPr lang="en-US" sz="1800" dirty="0"/>
                            <a:t>~15-30%</a:t>
                          </a:r>
                        </a:p>
                      </a:txBody>
                      <a:tcPr/>
                    </a:tc>
                    <a:tc>
                      <a:txBody>
                        <a:bodyPr/>
                        <a:lstStyle/>
                        <a:p>
                          <a:pPr algn="ctr"/>
                          <a:r>
                            <a:rPr lang="en-US" sz="1800" dirty="0"/>
                            <a:t>~1-5%</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3527586294"/>
                      </a:ext>
                    </a:extLst>
                  </a:tr>
                  <a:tr h="370840">
                    <a:tc>
                      <a:txBody>
                        <a:bodyPr/>
                        <a:lstStyle/>
                        <a:p>
                          <a:pPr algn="ctr"/>
                          <a:r>
                            <a:rPr lang="en-US" sz="1800" dirty="0"/>
                            <a:t>B tagging</a:t>
                          </a:r>
                        </a:p>
                      </a:txBody>
                      <a:tcPr/>
                    </a:tc>
                    <a:tc>
                      <a:txBody>
                        <a:bodyPr/>
                        <a:lstStyle/>
                        <a:p>
                          <a:pPr algn="ctr"/>
                          <a:r>
                            <a:rPr lang="en-US" sz="1800" dirty="0"/>
                            <a:t>~2-8%</a:t>
                          </a:r>
                        </a:p>
                      </a:txBody>
                      <a:tcPr/>
                    </a:tc>
                    <a:tc>
                      <a:txBody>
                        <a:bodyPr/>
                        <a:lstStyle/>
                        <a:p>
                          <a:pPr algn="ctr"/>
                          <a:r>
                            <a:rPr lang="en-US" sz="1800" dirty="0"/>
                            <a:t>~1-7%</a:t>
                          </a:r>
                        </a:p>
                      </a:txBody>
                      <a:tcPr/>
                    </a:tc>
                    <a:tc>
                      <a:txBody>
                        <a:bodyPr/>
                        <a:lstStyle/>
                        <a:p>
                          <a:pPr algn="ctr"/>
                          <a:r>
                            <a:rPr lang="en-US" sz="1800" dirty="0"/>
                            <a:t>~3-5%</a:t>
                          </a:r>
                        </a:p>
                      </a:txBody>
                      <a:tcPr/>
                    </a:tc>
                    <a:tc>
                      <a:txBody>
                        <a:bodyPr/>
                        <a:lstStyle/>
                        <a:p>
                          <a:pPr algn="ctr"/>
                          <a:r>
                            <a:rPr lang="en-US" sz="1800" dirty="0"/>
                            <a:t>~1-10%</a:t>
                          </a:r>
                        </a:p>
                      </a:txBody>
                      <a:tcPr/>
                    </a:tc>
                    <a:tc>
                      <a:txBody>
                        <a:bodyPr/>
                        <a:lstStyle/>
                        <a:p>
                          <a:pPr algn="ctr"/>
                          <a:r>
                            <a:rPr lang="en-US" sz="1800" dirty="0"/>
                            <a:t>~1-8%</a:t>
                          </a:r>
                        </a:p>
                      </a:txBody>
                      <a:tcPr/>
                    </a:tc>
                    <a:extLst>
                      <a:ext uri="{0D108BD9-81ED-4DB2-BD59-A6C34878D82A}">
                        <a16:rowId xmlns:a16="http://schemas.microsoft.com/office/drawing/2014/main" val="3324194637"/>
                      </a:ext>
                    </a:extLst>
                  </a:tr>
                  <a:tr h="370840">
                    <a:tc>
                      <a:txBody>
                        <a:bodyPr/>
                        <a:lstStyle/>
                        <a:p>
                          <a:pPr algn="ctr"/>
                          <a:r>
                            <a:rPr lang="en-US" sz="1800" dirty="0"/>
                            <a:t>Resolved Tops</a:t>
                          </a:r>
                        </a:p>
                      </a:txBody>
                      <a:tcPr/>
                    </a:tc>
                    <a:tc>
                      <a:txBody>
                        <a:bodyPr/>
                        <a:lstStyle/>
                        <a:p>
                          <a:pPr algn="ctr"/>
                          <a:r>
                            <a:rPr lang="en-US" sz="1800" dirty="0"/>
                            <a:t>~1-7%</a:t>
                          </a:r>
                        </a:p>
                      </a:txBody>
                      <a:tcPr/>
                    </a:tc>
                    <a:tc>
                      <a:txBody>
                        <a:bodyPr/>
                        <a:lstStyle/>
                        <a:p>
                          <a:pPr algn="ctr"/>
                          <a:r>
                            <a:rPr lang="en-US" sz="1800" dirty="0"/>
                            <a:t>~1-9%</a:t>
                          </a:r>
                        </a:p>
                      </a:txBody>
                      <a:tcPr/>
                    </a:tc>
                    <a:tc>
                      <a:txBody>
                        <a:bodyPr/>
                        <a:lstStyle/>
                        <a:p>
                          <a:pPr algn="ctr"/>
                          <a:r>
                            <a:rPr lang="en-US" sz="1800" dirty="0"/>
                            <a:t>~1-25%</a:t>
                          </a:r>
                        </a:p>
                      </a:txBody>
                      <a:tcPr/>
                    </a:tc>
                    <a:tc>
                      <a:txBody>
                        <a:bodyPr/>
                        <a:lstStyle/>
                        <a:p>
                          <a:pPr algn="ctr"/>
                          <a:r>
                            <a:rPr lang="en-US" sz="1800" dirty="0"/>
                            <a:t>~8-16%</a:t>
                          </a:r>
                        </a:p>
                      </a:txBody>
                      <a:tcPr/>
                    </a:tc>
                    <a:tc>
                      <a:txBody>
                        <a:bodyPr/>
                        <a:lstStyle/>
                        <a:p>
                          <a:pPr algn="ctr"/>
                          <a:r>
                            <a:rPr lang="en-US" sz="1800" dirty="0"/>
                            <a:t>~5-12%</a:t>
                          </a:r>
                        </a:p>
                      </a:txBody>
                      <a:tcPr/>
                    </a:tc>
                    <a:extLst>
                      <a:ext uri="{0D108BD9-81ED-4DB2-BD59-A6C34878D82A}">
                        <a16:rowId xmlns:a16="http://schemas.microsoft.com/office/drawing/2014/main" val="1121985835"/>
                      </a:ext>
                    </a:extLst>
                  </a:tr>
                  <a:tr h="370840">
                    <a:tc>
                      <a:txBody>
                        <a:bodyPr/>
                        <a:lstStyle/>
                        <a:p>
                          <a:pPr algn="ctr"/>
                          <a:r>
                            <a:rPr lang="en-US" sz="1800" dirty="0"/>
                            <a:t>Merged Tops</a:t>
                          </a:r>
                        </a:p>
                      </a:txBody>
                      <a:tcPr/>
                    </a:tc>
                    <a:tc>
                      <a:txBody>
                        <a:bodyPr/>
                        <a:lstStyle/>
                        <a:p>
                          <a:pPr algn="ctr"/>
                          <a:r>
                            <a:rPr lang="en-US" sz="1800" dirty="0"/>
                            <a:t>~1-8%</a:t>
                          </a:r>
                        </a:p>
                      </a:txBody>
                      <a:tcPr/>
                    </a:tc>
                    <a:tc>
                      <a:txBody>
                        <a:bodyPr/>
                        <a:lstStyle/>
                        <a:p>
                          <a:pPr algn="ctr"/>
                          <a:r>
                            <a:rPr lang="en-US" sz="1800" dirty="0"/>
                            <a:t>~1-7%</a:t>
                          </a:r>
                        </a:p>
                      </a:txBody>
                      <a:tcPr/>
                    </a:tc>
                    <a:tc>
                      <a:txBody>
                        <a:bodyPr/>
                        <a:lstStyle/>
                        <a:p>
                          <a:pPr algn="ctr"/>
                          <a:r>
                            <a:rPr lang="en-US" sz="1800" dirty="0"/>
                            <a:t>~1-10%</a:t>
                          </a:r>
                        </a:p>
                      </a:txBody>
                      <a:tcPr/>
                    </a:tc>
                    <a:tc>
                      <a:txBody>
                        <a:bodyPr/>
                        <a:lstStyle/>
                        <a:p>
                          <a:pPr algn="ctr"/>
                          <a:r>
                            <a:rPr lang="en-US" sz="1800" dirty="0"/>
                            <a:t>~4-9%</a:t>
                          </a:r>
                        </a:p>
                      </a:txBody>
                      <a:tcPr/>
                    </a:tc>
                    <a:tc>
                      <a:txBody>
                        <a:bodyPr/>
                        <a:lstStyle/>
                        <a:p>
                          <a:pPr algn="ctr"/>
                          <a:r>
                            <a:rPr lang="en-US" sz="1800" dirty="0"/>
                            <a:t>~1-10%</a:t>
                          </a:r>
                        </a:p>
                      </a:txBody>
                      <a:tcPr/>
                    </a:tc>
                    <a:extLst>
                      <a:ext uri="{0D108BD9-81ED-4DB2-BD59-A6C34878D82A}">
                        <a16:rowId xmlns:a16="http://schemas.microsoft.com/office/drawing/2014/main" val="1373226290"/>
                      </a:ext>
                    </a:extLst>
                  </a:tr>
                  <a:tr h="370840">
                    <a:tc>
                      <a:txBody>
                        <a:bodyPr/>
                        <a:lstStyle/>
                        <a:p>
                          <a:pPr algn="ctr"/>
                          <a:r>
                            <a:rPr lang="en-US" sz="1800" dirty="0"/>
                            <a:t>Merged W</a:t>
                          </a:r>
                        </a:p>
                      </a:txBody>
                      <a:tcPr/>
                    </a:tc>
                    <a:tc>
                      <a:txBody>
                        <a:bodyPr/>
                        <a:lstStyle/>
                        <a:p>
                          <a:pPr algn="ctr"/>
                          <a:r>
                            <a:rPr lang="en-US" sz="1800" dirty="0"/>
                            <a:t>~1-10%</a:t>
                          </a:r>
                        </a:p>
                      </a:txBody>
                      <a:tcPr/>
                    </a:tc>
                    <a:tc>
                      <a:txBody>
                        <a:bodyPr/>
                        <a:lstStyle/>
                        <a:p>
                          <a:pPr algn="ctr"/>
                          <a:r>
                            <a:rPr lang="en-US" sz="1800" dirty="0"/>
                            <a:t>~1-8%</a:t>
                          </a:r>
                        </a:p>
                      </a:txBody>
                      <a:tcPr/>
                    </a:tc>
                    <a:tc>
                      <a:txBody>
                        <a:bodyPr/>
                        <a:lstStyle/>
                        <a:p>
                          <a:pPr algn="ctr"/>
                          <a:r>
                            <a:rPr lang="en-US" sz="1800" dirty="0"/>
                            <a:t>~1-5%</a:t>
                          </a:r>
                        </a:p>
                      </a:txBody>
                      <a:tcPr/>
                    </a:tc>
                    <a:tc>
                      <a:txBody>
                        <a:bodyPr/>
                        <a:lstStyle/>
                        <a:p>
                          <a:pPr algn="ctr"/>
                          <a:r>
                            <a:rPr lang="en-US" sz="1800" dirty="0"/>
                            <a:t>~1-14%</a:t>
                          </a:r>
                        </a:p>
                      </a:txBody>
                      <a:tcPr/>
                    </a:tc>
                    <a:tc>
                      <a:txBody>
                        <a:bodyPr/>
                        <a:lstStyle/>
                        <a:p>
                          <a:pPr algn="ctr"/>
                          <a:r>
                            <a:rPr lang="en-US" sz="1800" dirty="0"/>
                            <a:t>`1-8%</a:t>
                          </a:r>
                        </a:p>
                      </a:txBody>
                      <a:tcPr/>
                    </a:tc>
                    <a:extLst>
                      <a:ext uri="{0D108BD9-81ED-4DB2-BD59-A6C34878D82A}">
                        <a16:rowId xmlns:a16="http://schemas.microsoft.com/office/drawing/2014/main" val="1191825932"/>
                      </a:ext>
                    </a:extLst>
                  </a:tr>
                </a:tbl>
              </a:graphicData>
            </a:graphic>
          </p:graphicFrame>
        </mc:Choice>
        <mc:Fallback>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nvPr>
            </p:nvGraphicFramePr>
            <p:xfrm>
              <a:off x="1512480" y="1150312"/>
              <a:ext cx="9167040" cy="2494280"/>
            </p:xfrm>
            <a:graphic>
              <a:graphicData uri="http://schemas.openxmlformats.org/drawingml/2006/table">
                <a:tbl>
                  <a:tblPr firstRow="1" bandRow="1">
                    <a:tableStyleId>{5C22544A-7EE6-4342-B048-85BDC9FD1C3A}</a:tableStyleId>
                  </a:tblPr>
                  <a:tblGrid>
                    <a:gridCol w="1527840">
                      <a:extLst>
                        <a:ext uri="{9D8B030D-6E8A-4147-A177-3AD203B41FA5}">
                          <a16:colId xmlns:a16="http://schemas.microsoft.com/office/drawing/2014/main" val="1996073810"/>
                        </a:ext>
                      </a:extLst>
                    </a:gridCol>
                    <a:gridCol w="1527840">
                      <a:extLst>
                        <a:ext uri="{9D8B030D-6E8A-4147-A177-3AD203B41FA5}">
                          <a16:colId xmlns:a16="http://schemas.microsoft.com/office/drawing/2014/main" val="295085733"/>
                        </a:ext>
                      </a:extLst>
                    </a:gridCol>
                    <a:gridCol w="1527840">
                      <a:extLst>
                        <a:ext uri="{9D8B030D-6E8A-4147-A177-3AD203B41FA5}">
                          <a16:colId xmlns:a16="http://schemas.microsoft.com/office/drawing/2014/main" val="3522372803"/>
                        </a:ext>
                      </a:extLst>
                    </a:gridCol>
                    <a:gridCol w="1527840">
                      <a:extLst>
                        <a:ext uri="{9D8B030D-6E8A-4147-A177-3AD203B41FA5}">
                          <a16:colId xmlns:a16="http://schemas.microsoft.com/office/drawing/2014/main" val="969014125"/>
                        </a:ext>
                      </a:extLst>
                    </a:gridCol>
                    <a:gridCol w="1527840">
                      <a:extLst>
                        <a:ext uri="{9D8B030D-6E8A-4147-A177-3AD203B41FA5}">
                          <a16:colId xmlns:a16="http://schemas.microsoft.com/office/drawing/2014/main" val="2170011579"/>
                        </a:ext>
                      </a:extLst>
                    </a:gridCol>
                    <a:gridCol w="1527840">
                      <a:extLst>
                        <a:ext uri="{9D8B030D-6E8A-4147-A177-3AD203B41FA5}">
                          <a16:colId xmlns:a16="http://schemas.microsoft.com/office/drawing/2014/main" val="3706028691"/>
                        </a:ext>
                      </a:extLst>
                    </a:gridCol>
                  </a:tblGrid>
                  <a:tr h="370840">
                    <a:tc>
                      <a:txBody>
                        <a:bodyPr/>
                        <a:lstStyle/>
                        <a:p>
                          <a:pPr algn="ctr"/>
                          <a:r>
                            <a:rPr lang="en-US" sz="1800" dirty="0"/>
                            <a:t>Systematic</a:t>
                          </a:r>
                        </a:p>
                      </a:txBody>
                      <a:tcPr/>
                    </a:tc>
                    <a:tc>
                      <a:txBody>
                        <a:bodyPr/>
                        <a:lstStyle/>
                        <a:p>
                          <a:pPr algn="ctr"/>
                          <a:r>
                            <a:rPr lang="en-US" sz="1800" dirty="0"/>
                            <a:t>Signal</a:t>
                          </a:r>
                        </a:p>
                      </a:txBody>
                      <a:tcPr/>
                    </a:tc>
                    <a:tc>
                      <a:txBody>
                        <a:bodyPr/>
                        <a:lstStyle/>
                        <a:p>
                          <a:pPr algn="ctr"/>
                          <a:r>
                            <a:rPr lang="en-US" sz="1800" dirty="0"/>
                            <a:t>Lost Lepton</a:t>
                          </a:r>
                        </a:p>
                      </a:txBody>
                      <a:tcPr/>
                    </a:tc>
                    <a:tc>
                      <a:txBody>
                        <a:bodyPr/>
                        <a:lstStyle/>
                        <a:p>
                          <a:pPr algn="ctr"/>
                          <a:r>
                            <a:rPr lang="en-US" sz="1800" dirty="0"/>
                            <a:t>QCD </a:t>
                          </a:r>
                          <a:r>
                            <a:rPr lang="en-US" sz="1800" dirty="0" err="1"/>
                            <a:t>Multijet</a:t>
                          </a:r>
                          <a:endParaRPr lang="en-US" sz="1800" dirty="0"/>
                        </a:p>
                      </a:txBody>
                      <a:tcPr/>
                    </a:tc>
                    <a:tc>
                      <a:txBody>
                        <a:bodyPr/>
                        <a:lstStyle/>
                        <a:p>
                          <a:endParaRPr lang="en-US"/>
                        </a:p>
                      </a:txBody>
                      <a:tcPr>
                        <a:blipFill>
                          <a:blip r:embed="rId3"/>
                          <a:stretch>
                            <a:fillRect l="-398347" t="-6897" r="-100826" b="-603448"/>
                          </a:stretch>
                        </a:blipFill>
                      </a:tcPr>
                    </a:tc>
                    <a:tc>
                      <a:txBody>
                        <a:bodyPr/>
                        <a:lstStyle/>
                        <a:p>
                          <a:pPr algn="ctr"/>
                          <a:r>
                            <a:rPr lang="en-US" sz="1800" dirty="0"/>
                            <a:t>Rare</a:t>
                          </a:r>
                        </a:p>
                      </a:txBody>
                      <a:tcPr/>
                    </a:tc>
                    <a:extLst>
                      <a:ext uri="{0D108BD9-81ED-4DB2-BD59-A6C34878D82A}">
                        <a16:rowId xmlns:a16="http://schemas.microsoft.com/office/drawing/2014/main" val="2007898785"/>
                      </a:ext>
                    </a:extLst>
                  </a:tr>
                  <a:tr h="640080">
                    <a:tc>
                      <a:txBody>
                        <a:bodyPr/>
                        <a:lstStyle/>
                        <a:p>
                          <a:pPr algn="ctr"/>
                          <a:r>
                            <a:rPr lang="en-US" sz="1800" dirty="0"/>
                            <a:t>Initial State Radiation</a:t>
                          </a:r>
                        </a:p>
                      </a:txBody>
                      <a:tcPr/>
                    </a:tc>
                    <a:tc>
                      <a:txBody>
                        <a:bodyPr/>
                        <a:lstStyle/>
                        <a:p>
                          <a:pPr algn="ctr"/>
                          <a:r>
                            <a:rPr lang="en-US" sz="1800" dirty="0"/>
                            <a:t>~15-30%</a:t>
                          </a:r>
                        </a:p>
                      </a:txBody>
                      <a:tcPr/>
                    </a:tc>
                    <a:tc>
                      <a:txBody>
                        <a:bodyPr/>
                        <a:lstStyle/>
                        <a:p>
                          <a:pPr algn="ctr"/>
                          <a:r>
                            <a:rPr lang="en-US" sz="1800" dirty="0"/>
                            <a:t>~1-5%</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3527586294"/>
                      </a:ext>
                    </a:extLst>
                  </a:tr>
                  <a:tr h="370840">
                    <a:tc>
                      <a:txBody>
                        <a:bodyPr/>
                        <a:lstStyle/>
                        <a:p>
                          <a:pPr algn="ctr"/>
                          <a:r>
                            <a:rPr lang="en-US" sz="1800" dirty="0"/>
                            <a:t>B tagging</a:t>
                          </a:r>
                        </a:p>
                      </a:txBody>
                      <a:tcPr/>
                    </a:tc>
                    <a:tc>
                      <a:txBody>
                        <a:bodyPr/>
                        <a:lstStyle/>
                        <a:p>
                          <a:pPr algn="ctr"/>
                          <a:r>
                            <a:rPr lang="en-US" sz="1800" dirty="0"/>
                            <a:t>~2-8%</a:t>
                          </a:r>
                        </a:p>
                      </a:txBody>
                      <a:tcPr/>
                    </a:tc>
                    <a:tc>
                      <a:txBody>
                        <a:bodyPr/>
                        <a:lstStyle/>
                        <a:p>
                          <a:pPr algn="ctr"/>
                          <a:r>
                            <a:rPr lang="en-US" sz="1800" dirty="0"/>
                            <a:t>~1-7%</a:t>
                          </a:r>
                        </a:p>
                      </a:txBody>
                      <a:tcPr/>
                    </a:tc>
                    <a:tc>
                      <a:txBody>
                        <a:bodyPr/>
                        <a:lstStyle/>
                        <a:p>
                          <a:pPr algn="ctr"/>
                          <a:r>
                            <a:rPr lang="en-US" sz="1800" dirty="0"/>
                            <a:t>~3-5%</a:t>
                          </a:r>
                        </a:p>
                      </a:txBody>
                      <a:tcPr/>
                    </a:tc>
                    <a:tc>
                      <a:txBody>
                        <a:bodyPr/>
                        <a:lstStyle/>
                        <a:p>
                          <a:pPr algn="ctr"/>
                          <a:r>
                            <a:rPr lang="en-US" sz="1800" dirty="0"/>
                            <a:t>~1-10%</a:t>
                          </a:r>
                        </a:p>
                      </a:txBody>
                      <a:tcPr/>
                    </a:tc>
                    <a:tc>
                      <a:txBody>
                        <a:bodyPr/>
                        <a:lstStyle/>
                        <a:p>
                          <a:pPr algn="ctr"/>
                          <a:r>
                            <a:rPr lang="en-US" sz="1800" dirty="0"/>
                            <a:t>~1-8%</a:t>
                          </a:r>
                        </a:p>
                      </a:txBody>
                      <a:tcPr/>
                    </a:tc>
                    <a:extLst>
                      <a:ext uri="{0D108BD9-81ED-4DB2-BD59-A6C34878D82A}">
                        <a16:rowId xmlns:a16="http://schemas.microsoft.com/office/drawing/2014/main" val="3324194637"/>
                      </a:ext>
                    </a:extLst>
                  </a:tr>
                  <a:tr h="370840">
                    <a:tc>
                      <a:txBody>
                        <a:bodyPr/>
                        <a:lstStyle/>
                        <a:p>
                          <a:pPr algn="ctr"/>
                          <a:r>
                            <a:rPr lang="en-US" sz="1800" dirty="0"/>
                            <a:t>Resolved Tops</a:t>
                          </a:r>
                        </a:p>
                      </a:txBody>
                      <a:tcPr/>
                    </a:tc>
                    <a:tc>
                      <a:txBody>
                        <a:bodyPr/>
                        <a:lstStyle/>
                        <a:p>
                          <a:pPr algn="ctr"/>
                          <a:r>
                            <a:rPr lang="en-US" sz="1800" dirty="0"/>
                            <a:t>~1-7%</a:t>
                          </a:r>
                        </a:p>
                      </a:txBody>
                      <a:tcPr/>
                    </a:tc>
                    <a:tc>
                      <a:txBody>
                        <a:bodyPr/>
                        <a:lstStyle/>
                        <a:p>
                          <a:pPr algn="ctr"/>
                          <a:r>
                            <a:rPr lang="en-US" sz="1800" dirty="0"/>
                            <a:t>~1-9%</a:t>
                          </a:r>
                        </a:p>
                      </a:txBody>
                      <a:tcPr/>
                    </a:tc>
                    <a:tc>
                      <a:txBody>
                        <a:bodyPr/>
                        <a:lstStyle/>
                        <a:p>
                          <a:pPr algn="ctr"/>
                          <a:r>
                            <a:rPr lang="en-US" sz="1800" dirty="0"/>
                            <a:t>~1-25%</a:t>
                          </a:r>
                        </a:p>
                      </a:txBody>
                      <a:tcPr/>
                    </a:tc>
                    <a:tc>
                      <a:txBody>
                        <a:bodyPr/>
                        <a:lstStyle/>
                        <a:p>
                          <a:pPr algn="ctr"/>
                          <a:r>
                            <a:rPr lang="en-US" sz="1800" dirty="0"/>
                            <a:t>~8-16%</a:t>
                          </a:r>
                        </a:p>
                      </a:txBody>
                      <a:tcPr/>
                    </a:tc>
                    <a:tc>
                      <a:txBody>
                        <a:bodyPr/>
                        <a:lstStyle/>
                        <a:p>
                          <a:pPr algn="ctr"/>
                          <a:r>
                            <a:rPr lang="en-US" sz="1800" dirty="0"/>
                            <a:t>~5-12%</a:t>
                          </a:r>
                        </a:p>
                      </a:txBody>
                      <a:tcPr/>
                    </a:tc>
                    <a:extLst>
                      <a:ext uri="{0D108BD9-81ED-4DB2-BD59-A6C34878D82A}">
                        <a16:rowId xmlns:a16="http://schemas.microsoft.com/office/drawing/2014/main" val="1121985835"/>
                      </a:ext>
                    </a:extLst>
                  </a:tr>
                  <a:tr h="370840">
                    <a:tc>
                      <a:txBody>
                        <a:bodyPr/>
                        <a:lstStyle/>
                        <a:p>
                          <a:pPr algn="ctr"/>
                          <a:r>
                            <a:rPr lang="en-US" sz="1800" dirty="0"/>
                            <a:t>Merged Tops</a:t>
                          </a:r>
                        </a:p>
                      </a:txBody>
                      <a:tcPr/>
                    </a:tc>
                    <a:tc>
                      <a:txBody>
                        <a:bodyPr/>
                        <a:lstStyle/>
                        <a:p>
                          <a:pPr algn="ctr"/>
                          <a:r>
                            <a:rPr lang="en-US" sz="1800" dirty="0"/>
                            <a:t>~1-8%</a:t>
                          </a:r>
                        </a:p>
                      </a:txBody>
                      <a:tcPr/>
                    </a:tc>
                    <a:tc>
                      <a:txBody>
                        <a:bodyPr/>
                        <a:lstStyle/>
                        <a:p>
                          <a:pPr algn="ctr"/>
                          <a:r>
                            <a:rPr lang="en-US" sz="1800" dirty="0"/>
                            <a:t>~1-7%</a:t>
                          </a:r>
                        </a:p>
                      </a:txBody>
                      <a:tcPr/>
                    </a:tc>
                    <a:tc>
                      <a:txBody>
                        <a:bodyPr/>
                        <a:lstStyle/>
                        <a:p>
                          <a:pPr algn="ctr"/>
                          <a:r>
                            <a:rPr lang="en-US" sz="1800" dirty="0"/>
                            <a:t>~1-10%</a:t>
                          </a:r>
                        </a:p>
                      </a:txBody>
                      <a:tcPr/>
                    </a:tc>
                    <a:tc>
                      <a:txBody>
                        <a:bodyPr/>
                        <a:lstStyle/>
                        <a:p>
                          <a:pPr algn="ctr"/>
                          <a:r>
                            <a:rPr lang="en-US" sz="1800" dirty="0"/>
                            <a:t>~4-9%</a:t>
                          </a:r>
                        </a:p>
                      </a:txBody>
                      <a:tcPr/>
                    </a:tc>
                    <a:tc>
                      <a:txBody>
                        <a:bodyPr/>
                        <a:lstStyle/>
                        <a:p>
                          <a:pPr algn="ctr"/>
                          <a:r>
                            <a:rPr lang="en-US" sz="1800" dirty="0"/>
                            <a:t>~1-10%</a:t>
                          </a:r>
                        </a:p>
                      </a:txBody>
                      <a:tcPr/>
                    </a:tc>
                    <a:extLst>
                      <a:ext uri="{0D108BD9-81ED-4DB2-BD59-A6C34878D82A}">
                        <a16:rowId xmlns:a16="http://schemas.microsoft.com/office/drawing/2014/main" val="1373226290"/>
                      </a:ext>
                    </a:extLst>
                  </a:tr>
                  <a:tr h="370840">
                    <a:tc>
                      <a:txBody>
                        <a:bodyPr/>
                        <a:lstStyle/>
                        <a:p>
                          <a:pPr algn="ctr"/>
                          <a:r>
                            <a:rPr lang="en-US" sz="1800" dirty="0"/>
                            <a:t>Merged W</a:t>
                          </a:r>
                        </a:p>
                      </a:txBody>
                      <a:tcPr/>
                    </a:tc>
                    <a:tc>
                      <a:txBody>
                        <a:bodyPr/>
                        <a:lstStyle/>
                        <a:p>
                          <a:pPr algn="ctr"/>
                          <a:r>
                            <a:rPr lang="en-US" sz="1800" dirty="0"/>
                            <a:t>~1-10%</a:t>
                          </a:r>
                        </a:p>
                      </a:txBody>
                      <a:tcPr/>
                    </a:tc>
                    <a:tc>
                      <a:txBody>
                        <a:bodyPr/>
                        <a:lstStyle/>
                        <a:p>
                          <a:pPr algn="ctr"/>
                          <a:r>
                            <a:rPr lang="en-US" sz="1800" dirty="0"/>
                            <a:t>~1-8%</a:t>
                          </a:r>
                        </a:p>
                      </a:txBody>
                      <a:tcPr/>
                    </a:tc>
                    <a:tc>
                      <a:txBody>
                        <a:bodyPr/>
                        <a:lstStyle/>
                        <a:p>
                          <a:pPr algn="ctr"/>
                          <a:r>
                            <a:rPr lang="en-US" sz="1800" dirty="0"/>
                            <a:t>~1-5%</a:t>
                          </a:r>
                        </a:p>
                      </a:txBody>
                      <a:tcPr/>
                    </a:tc>
                    <a:tc>
                      <a:txBody>
                        <a:bodyPr/>
                        <a:lstStyle/>
                        <a:p>
                          <a:pPr algn="ctr"/>
                          <a:r>
                            <a:rPr lang="en-US" sz="1800" dirty="0"/>
                            <a:t>~1-14%</a:t>
                          </a:r>
                        </a:p>
                      </a:txBody>
                      <a:tcPr/>
                    </a:tc>
                    <a:tc>
                      <a:txBody>
                        <a:bodyPr/>
                        <a:lstStyle/>
                        <a:p>
                          <a:pPr algn="ctr"/>
                          <a:r>
                            <a:rPr lang="en-US" sz="1800" dirty="0"/>
                            <a:t>`1-8%</a:t>
                          </a:r>
                        </a:p>
                      </a:txBody>
                      <a:tcPr/>
                    </a:tc>
                    <a:extLst>
                      <a:ext uri="{0D108BD9-81ED-4DB2-BD59-A6C34878D82A}">
                        <a16:rowId xmlns:a16="http://schemas.microsoft.com/office/drawing/2014/main" val="1191825932"/>
                      </a:ext>
                    </a:extLst>
                  </a:tr>
                </a:tbl>
              </a:graphicData>
            </a:graphic>
          </p:graphicFrame>
        </mc:Fallback>
      </mc:AlternateContent>
      <p:sp>
        <p:nvSpPr>
          <p:cNvPr id="3" name="Date Placeholder 2">
            <a:extLst>
              <a:ext uri="{FF2B5EF4-FFF2-40B4-BE49-F238E27FC236}">
                <a16:creationId xmlns:a16="http://schemas.microsoft.com/office/drawing/2014/main" id="{560015E9-F59D-DD48-8D40-F1CFED46A8E3}"/>
              </a:ext>
            </a:extLst>
          </p:cNvPr>
          <p:cNvSpPr>
            <a:spLocks noGrp="1"/>
          </p:cNvSpPr>
          <p:nvPr>
            <p:ph type="dt" sz="half" idx="2"/>
          </p:nvPr>
        </p:nvSpPr>
        <p:spPr/>
        <p:txBody>
          <a:bodyPr/>
          <a:lstStyle/>
          <a:p>
            <a:fld id="{2D359949-2D98-D542-8015-ADDE34EAF714}" type="datetime1">
              <a:rPr lang="en-US" smtClean="0"/>
              <a:t>12/18/19</a:t>
            </a:fld>
            <a:endParaRPr lang="en-US" dirty="0"/>
          </a:p>
        </p:txBody>
      </p:sp>
      <p:sp>
        <p:nvSpPr>
          <p:cNvPr id="4" name="Footer Placeholder 3">
            <a:extLst>
              <a:ext uri="{FF2B5EF4-FFF2-40B4-BE49-F238E27FC236}">
                <a16:creationId xmlns:a16="http://schemas.microsoft.com/office/drawing/2014/main" id="{2FA28DC1-57E8-9B45-9156-583A8EBEA162}"/>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08F17E69-61EA-CC45-914F-826A948C0BF8}"/>
              </a:ext>
            </a:extLst>
          </p:cNvPr>
          <p:cNvSpPr>
            <a:spLocks noGrp="1"/>
          </p:cNvSpPr>
          <p:nvPr>
            <p:ph type="sldNum" sz="quarter" idx="4"/>
          </p:nvPr>
        </p:nvSpPr>
        <p:spPr/>
        <p:txBody>
          <a:bodyPr/>
          <a:lstStyle/>
          <a:p>
            <a:fld id="{4FAB73BC-B049-4115-A692-8D63A059BFB8}" type="slidenum">
              <a:rPr lang="en-US" smtClean="0"/>
              <a:pPr/>
              <a:t>83</a:t>
            </a:fld>
            <a:endParaRPr lang="en-US" dirty="0"/>
          </a:p>
        </p:txBody>
      </p:sp>
      <p:sp>
        <p:nvSpPr>
          <p:cNvPr id="6" name="Title 5">
            <a:extLst>
              <a:ext uri="{FF2B5EF4-FFF2-40B4-BE49-F238E27FC236}">
                <a16:creationId xmlns:a16="http://schemas.microsoft.com/office/drawing/2014/main" id="{84817854-0D8E-8742-AF41-CE2999379D2D}"/>
              </a:ext>
            </a:extLst>
          </p:cNvPr>
          <p:cNvSpPr>
            <a:spLocks noGrp="1"/>
          </p:cNvSpPr>
          <p:nvPr>
            <p:ph type="title"/>
          </p:nvPr>
        </p:nvSpPr>
        <p:spPr/>
        <p:txBody>
          <a:bodyPr/>
          <a:lstStyle/>
          <a:p>
            <a:r>
              <a:rPr lang="en-US" dirty="0"/>
              <a:t>Systematics</a:t>
            </a:r>
          </a:p>
        </p:txBody>
      </p:sp>
      <p:sp>
        <p:nvSpPr>
          <p:cNvPr id="10" name="Content Placeholder 1">
            <a:extLst>
              <a:ext uri="{FF2B5EF4-FFF2-40B4-BE49-F238E27FC236}">
                <a16:creationId xmlns:a16="http://schemas.microsoft.com/office/drawing/2014/main" id="{35B6C53D-84AB-E14A-B660-63B54678C6DA}"/>
              </a:ext>
            </a:extLst>
          </p:cNvPr>
          <p:cNvSpPr txBox="1">
            <a:spLocks/>
          </p:cNvSpPr>
          <p:nvPr/>
        </p:nvSpPr>
        <p:spPr>
          <a:xfrm>
            <a:off x="348343" y="3658295"/>
            <a:ext cx="5747657" cy="2494280"/>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pPr marL="0" indent="0">
              <a:buNone/>
            </a:pPr>
            <a:endParaRPr lang="en-US" dirty="0"/>
          </a:p>
          <a:p>
            <a:r>
              <a:rPr lang="en-US" dirty="0"/>
              <a:t>Log Normal Distribution:</a:t>
            </a:r>
          </a:p>
          <a:p>
            <a:pPr lvl="1"/>
            <a:endParaRPr lang="en-US" dirty="0"/>
          </a:p>
        </p:txBody>
      </p:sp>
      <p:pic>
        <p:nvPicPr>
          <p:cNvPr id="12" name="Picture 11">
            <a:extLst>
              <a:ext uri="{FF2B5EF4-FFF2-40B4-BE49-F238E27FC236}">
                <a16:creationId xmlns:a16="http://schemas.microsoft.com/office/drawing/2014/main" id="{058E4287-127C-FB49-82DC-9340F0B29BCB}"/>
              </a:ext>
            </a:extLst>
          </p:cNvPr>
          <p:cNvPicPr>
            <a:picLocks noChangeAspect="1"/>
          </p:cNvPicPr>
          <p:nvPr/>
        </p:nvPicPr>
        <p:blipFill>
          <a:blip r:embed="rId4"/>
          <a:stretch>
            <a:fillRect/>
          </a:stretch>
        </p:blipFill>
        <p:spPr>
          <a:xfrm>
            <a:off x="4078795" y="3912476"/>
            <a:ext cx="4667290" cy="977830"/>
          </a:xfrm>
          <a:prstGeom prst="rect">
            <a:avLst/>
          </a:prstGeom>
        </p:spPr>
      </p:pic>
    </p:spTree>
    <p:extLst>
      <p:ext uri="{BB962C8B-B14F-4D97-AF65-F5344CB8AC3E}">
        <p14:creationId xmlns:p14="http://schemas.microsoft.com/office/powerpoint/2010/main" val="1772825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3"/>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3DF8AB7C-E7A3-3643-BD07-8C0DC9BFA0C5}" type="datetime1">
              <a:rPr lang="en-US" smtClean="0"/>
              <a:t>12/18/19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84</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Tree>
    <p:extLst>
      <p:ext uri="{BB962C8B-B14F-4D97-AF65-F5344CB8AC3E}">
        <p14:creationId xmlns:p14="http://schemas.microsoft.com/office/powerpoint/2010/main" val="2867932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C978EC63-8A40-2E45-A568-BE071EA41C7C}" type="datetime1">
              <a:rPr lang="en-US" smtClean="0"/>
              <a:t>12/18/19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85</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4078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66A6887D-36DF-9E49-AF9D-7F96DAF8FFD7}" type="datetime1">
              <a:rPr lang="en-US" smtClean="0"/>
              <a:t>12/18/19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86</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991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DDA8B46-3EC3-2246-B876-93C21AA885B5}" type="datetime1">
              <a:rPr lang="en-US" smtClean="0"/>
              <a:t>12/18/19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87</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678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215A5D0C-94D5-954D-B6C5-3E52CCC5BB03}" type="datetime1">
              <a:rPr lang="en-US" smtClean="0"/>
              <a:t>12/18/19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88</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06471A4-D623-5448-B3A0-787A5BE67AD4}"/>
              </a:ext>
            </a:extLst>
          </p:cNvPr>
          <p:cNvSpPr/>
          <p:nvPr/>
        </p:nvSpPr>
        <p:spPr>
          <a:xfrm>
            <a:off x="838196" y="5742877"/>
            <a:ext cx="10515599" cy="696727"/>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9287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64B62BA-9528-A244-85BE-57E15FE2F21E}"/>
                  </a:ext>
                </a:extLst>
              </p:cNvPr>
              <p:cNvSpPr>
                <a:spLocks noGrp="1"/>
              </p:cNvSpPr>
              <p:nvPr>
                <p:ph idx="1"/>
              </p:nvPr>
            </p:nvSpPr>
            <p:spPr/>
            <p:txBody>
              <a:bodyPr/>
              <a:lstStyle/>
              <a:p>
                <a:r>
                  <a:rPr lang="en-US" dirty="0"/>
                  <a:t>Total yield of background </a:t>
                </a:r>
              </a:p>
              <a:p>
                <a:pPr lvl="1"/>
                <a:r>
                  <a:rPr lang="en-US" dirty="0"/>
                  <a:t>N=3042.65(LL)+7457.98(</a:t>
                </a:r>
                <a:r>
                  <a:rPr lang="en-US" dirty="0" err="1"/>
                  <a:t>Znunu</a:t>
                </a:r>
                <a:r>
                  <a:rPr lang="en-US" dirty="0"/>
                  <a:t>)+690.827(QCD)+0.390779(</a:t>
                </a:r>
                <a:r>
                  <a:rPr lang="en-US" dirty="0" err="1"/>
                  <a:t>ttZ</a:t>
                </a:r>
                <a:r>
                  <a:rPr lang="en-US" dirty="0"/>
                  <a:t>)+196.672(</a:t>
                </a:r>
                <a:r>
                  <a:rPr lang="en-US" dirty="0" err="1"/>
                  <a:t>Diboson</a:t>
                </a:r>
                <a:r>
                  <a:rPr lang="en-US" dirty="0"/>
                  <a:t>)</a:t>
                </a:r>
              </a:p>
              <a:p>
                <a:pPr lvl="1"/>
                <a:r>
                  <a:rPr lang="en-US" dirty="0"/>
                  <a:t>N=11388.52</a:t>
                </a:r>
              </a:p>
              <a:p>
                <a:pPr lvl="1"/>
                <a:r>
                  <a:rPr lang="en-US" dirty="0"/>
                  <a:t>Stat. Uncertainty = 0.0066(LL)+0.0027(</a:t>
                </a:r>
                <a:r>
                  <a:rPr lang="en-US" dirty="0" err="1"/>
                  <a:t>Znunu</a:t>
                </a:r>
                <a:r>
                  <a:rPr lang="en-US" dirty="0"/>
                  <a:t>)+0.03078(QCD)+0.10877(</a:t>
                </a:r>
                <a:r>
                  <a:rPr lang="en-US" dirty="0" err="1"/>
                  <a:t>ttZ</a:t>
                </a:r>
                <a:r>
                  <a:rPr lang="en-US" dirty="0"/>
                  <a:t>)+0.03485(</a:t>
                </a:r>
                <a:r>
                  <a:rPr lang="en-US" dirty="0" err="1"/>
                  <a:t>Diboson</a:t>
                </a:r>
                <a:r>
                  <a:rPr lang="en-US" dirty="0"/>
                  <a:t>)</a:t>
                </a:r>
              </a:p>
              <a:p>
                <a:pPr lvl="1"/>
                <a:r>
                  <a:rPr lang="en-US" dirty="0"/>
                  <a:t>Stat. Uncertainty = 68.40 (sum of weights squared)</a:t>
                </a:r>
              </a:p>
              <a:p>
                <a:pPr lvl="2"/>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den>
                    </m:f>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stat uncertainty</a:t>
                </a:r>
              </a:p>
              <a:p>
                <a:pPr lvl="1"/>
                <a:r>
                  <a:rPr lang="en-US" dirty="0" err="1"/>
                  <a:t>SimpleSyst</a:t>
                </a:r>
                <a:r>
                  <a:rPr lang="en-US" dirty="0"/>
                  <a:t>. Uncertainty = </a:t>
                </a:r>
              </a:p>
            </p:txBody>
          </p:sp>
        </mc:Choice>
        <mc:Fallback>
          <p:sp>
            <p:nvSpPr>
              <p:cNvPr id="2" name="Content Placeholder 1">
                <a:extLst>
                  <a:ext uri="{FF2B5EF4-FFF2-40B4-BE49-F238E27FC236}">
                    <a16:creationId xmlns:a16="http://schemas.microsoft.com/office/drawing/2014/main" id="{B64B62BA-9528-A244-85BE-57E15FE2F21E}"/>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ABA170-84BA-2441-B15C-D78EEB868C4B}"/>
              </a:ext>
            </a:extLst>
          </p:cNvPr>
          <p:cNvSpPr>
            <a:spLocks noGrp="1"/>
          </p:cNvSpPr>
          <p:nvPr>
            <p:ph type="dt" sz="half" idx="2"/>
          </p:nvPr>
        </p:nvSpPr>
        <p:spPr/>
        <p:txBody>
          <a:bodyPr/>
          <a:lstStyle/>
          <a:p>
            <a:fld id="{33B85622-377A-AB46-9EFD-C4D6B2717F37}" type="datetime1">
              <a:rPr lang="en-US" smtClean="0"/>
              <a:t>12/18/19</a:t>
            </a:fld>
            <a:endParaRPr lang="en-US" dirty="0"/>
          </a:p>
        </p:txBody>
      </p:sp>
      <p:sp>
        <p:nvSpPr>
          <p:cNvPr id="4" name="Footer Placeholder 3">
            <a:extLst>
              <a:ext uri="{FF2B5EF4-FFF2-40B4-BE49-F238E27FC236}">
                <a16:creationId xmlns:a16="http://schemas.microsoft.com/office/drawing/2014/main" id="{587FA104-D181-914C-958B-B98B9F83C1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85FE79-E591-8242-A33A-FA7ACF539237}"/>
              </a:ext>
            </a:extLst>
          </p:cNvPr>
          <p:cNvSpPr>
            <a:spLocks noGrp="1"/>
          </p:cNvSpPr>
          <p:nvPr>
            <p:ph type="sldNum" sz="quarter" idx="4"/>
          </p:nvPr>
        </p:nvSpPr>
        <p:spPr/>
        <p:txBody>
          <a:bodyPr/>
          <a:lstStyle/>
          <a:p>
            <a:fld id="{4FAB73BC-B049-4115-A692-8D63A059BFB8}" type="slidenum">
              <a:rPr lang="en-US" smtClean="0"/>
              <a:pPr/>
              <a:t>89</a:t>
            </a:fld>
            <a:endParaRPr lang="en-US" dirty="0"/>
          </a:p>
        </p:txBody>
      </p:sp>
      <p:sp>
        <p:nvSpPr>
          <p:cNvPr id="6" name="Title 5">
            <a:extLst>
              <a:ext uri="{FF2B5EF4-FFF2-40B4-BE49-F238E27FC236}">
                <a16:creationId xmlns:a16="http://schemas.microsoft.com/office/drawing/2014/main" id="{DC59978E-AA59-2949-BBAB-F62BAF4DFA6F}"/>
              </a:ext>
            </a:extLst>
          </p:cNvPr>
          <p:cNvSpPr>
            <a:spLocks noGrp="1"/>
          </p:cNvSpPr>
          <p:nvPr>
            <p:ph type="title"/>
          </p:nvPr>
        </p:nvSpPr>
        <p:spPr/>
        <p:txBody>
          <a:bodyPr/>
          <a:lstStyle/>
          <a:p>
            <a:r>
              <a:rPr lang="en-US" dirty="0"/>
              <a:t>Example Calculation for Single Bin</a:t>
            </a:r>
          </a:p>
        </p:txBody>
      </p:sp>
    </p:spTree>
    <p:extLst>
      <p:ext uri="{BB962C8B-B14F-4D97-AF65-F5344CB8AC3E}">
        <p14:creationId xmlns:p14="http://schemas.microsoft.com/office/powerpoint/2010/main" val="3896163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351CE2F-2E8D-7348-9263-A7557729A72B}"/>
                  </a:ext>
                </a:extLst>
              </p:cNvPr>
              <p:cNvSpPr>
                <a:spLocks noGrp="1"/>
              </p:cNvSpPr>
              <p:nvPr>
                <p:ph idx="1"/>
              </p:nvPr>
            </p:nvSpPr>
            <p:spPr>
              <a:xfrm>
                <a:off x="348343" y="1229480"/>
                <a:ext cx="11511148" cy="5235995"/>
              </a:xfrm>
            </p:spPr>
            <p:txBody>
              <a:bodyPr/>
              <a:lstStyle/>
              <a:p>
                <a:r>
                  <a:rPr lang="en-US" dirty="0"/>
                  <a:t>R-Parity Conservation</a:t>
                </a:r>
              </a:p>
              <a:p>
                <a:pPr lvl="1"/>
                <a:r>
                  <a:rPr lang="en-US" dirty="0"/>
                  <a:t>Simplified SUSY models assume conservation</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particles,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a:t>
                </a:r>
                <a:r>
                  <a:rPr lang="en-US" dirty="0" err="1"/>
                  <a:t>sparticles</a:t>
                </a:r>
                <a:endParaRPr lang="en-US" dirty="0"/>
              </a:p>
              <a:p>
                <a:pPr lvl="1"/>
                <a:r>
                  <a:rPr lang="en-US" dirty="0"/>
                  <a:t>Must have a stable SUSY particle, Lightest Supersymmetric Particle (LSP)</a:t>
                </a:r>
              </a:p>
              <a:p>
                <a:pPr lvl="2"/>
                <a:r>
                  <a:rPr lang="en-US" dirty="0"/>
                  <a:t>Top </a:t>
                </a:r>
                <a:r>
                  <a:rPr lang="en-US" dirty="0" err="1"/>
                  <a:t>squark</a:t>
                </a:r>
                <a:r>
                  <a:rPr lang="en-US" dirty="0"/>
                  <a:t> decays to LSP + SM Particles</a:t>
                </a:r>
              </a:p>
              <a:p>
                <a:pPr lvl="2"/>
                <a:r>
                  <a:rPr lang="en-US" dirty="0"/>
                  <a:t>Neutralino </a:t>
                </a:r>
                <a14:m>
                  <m:oMath xmlns:m="http://schemas.openxmlformats.org/officeDocument/2006/math">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i="1">
                                <a:latin typeface="Cambria Math" panose="02040503050406030204" pitchFamily="18" charset="0"/>
                              </a:rPr>
                              <m:t>0</m:t>
                            </m:r>
                          </m:sup>
                        </m:sSubSup>
                      </m:e>
                    </m:acc>
                  </m:oMath>
                </a14:m>
                <a:r>
                  <a:rPr lang="en-US" dirty="0"/>
                  <a:t> as candidate LSP</a:t>
                </a:r>
              </a:p>
            </p:txBody>
          </p:sp>
        </mc:Choice>
        <mc:Fallback>
          <p:sp>
            <p:nvSpPr>
              <p:cNvPr id="2" name="Content Placeholder 1">
                <a:extLst>
                  <a:ext uri="{FF2B5EF4-FFF2-40B4-BE49-F238E27FC236}">
                    <a16:creationId xmlns:a16="http://schemas.microsoft.com/office/drawing/2014/main" id="{A351CE2F-2E8D-7348-9263-A7557729A72B}"/>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9CCC27-3DAB-3741-AF59-EFF3D3915CCF}"/>
              </a:ext>
            </a:extLst>
          </p:cNvPr>
          <p:cNvSpPr>
            <a:spLocks noGrp="1"/>
          </p:cNvSpPr>
          <p:nvPr>
            <p:ph type="dt" sz="half" idx="2"/>
          </p:nvPr>
        </p:nvSpPr>
        <p:spPr/>
        <p:txBody>
          <a:bodyPr/>
          <a:lstStyle/>
          <a:p>
            <a:fld id="{6E6421CF-F489-9A42-BFCB-7E5C32547F7E}" type="datetime1">
              <a:rPr lang="en-US" smtClean="0"/>
              <a:t>12/18/19</a:t>
            </a:fld>
            <a:endParaRPr lang="en-US" dirty="0"/>
          </a:p>
        </p:txBody>
      </p:sp>
      <p:sp>
        <p:nvSpPr>
          <p:cNvPr id="4" name="Footer Placeholder 3">
            <a:extLst>
              <a:ext uri="{FF2B5EF4-FFF2-40B4-BE49-F238E27FC236}">
                <a16:creationId xmlns:a16="http://schemas.microsoft.com/office/drawing/2014/main" id="{03463E6C-08FC-A047-888B-5585005A8D1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F4FFEC9-784D-6046-A7D6-F8EC6CD212CA}"/>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6" name="Title 5">
            <a:extLst>
              <a:ext uri="{FF2B5EF4-FFF2-40B4-BE49-F238E27FC236}">
                <a16:creationId xmlns:a16="http://schemas.microsoft.com/office/drawing/2014/main" id="{76C8EAC6-C512-1F40-9054-B4BD3B1E12C3}"/>
              </a:ext>
            </a:extLst>
          </p:cNvPr>
          <p:cNvSpPr>
            <a:spLocks noGrp="1"/>
          </p:cNvSpPr>
          <p:nvPr>
            <p:ph type="title"/>
          </p:nvPr>
        </p:nvSpPr>
        <p:spPr>
          <a:xfrm>
            <a:off x="838201" y="205292"/>
            <a:ext cx="10515600" cy="818903"/>
          </a:xfrm>
        </p:spPr>
        <p:txBody>
          <a:bodyPr/>
          <a:lstStyle/>
          <a:p>
            <a:r>
              <a:rPr lang="en-US" dirty="0"/>
              <a:t>Dark Matter Candidate</a:t>
            </a:r>
          </a:p>
        </p:txBody>
      </p:sp>
      <p:cxnSp>
        <p:nvCxnSpPr>
          <p:cNvPr id="9" name="Straight Connector 8">
            <a:extLst>
              <a:ext uri="{FF2B5EF4-FFF2-40B4-BE49-F238E27FC236}">
                <a16:creationId xmlns:a16="http://schemas.microsoft.com/office/drawing/2014/main" id="{2928BBBB-572F-8748-960A-A9F559A50AAF}"/>
              </a:ext>
            </a:extLst>
          </p:cNvPr>
          <p:cNvCxnSpPr>
            <a:cxnSpLocks/>
          </p:cNvCxnSpPr>
          <p:nvPr/>
        </p:nvCxnSpPr>
        <p:spPr>
          <a:xfrm>
            <a:off x="7984785" y="4693338"/>
            <a:ext cx="180109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7A7A8D-DF0F-DE4A-B6A6-CE257C80FB9C}"/>
              </a:ext>
            </a:extLst>
          </p:cNvPr>
          <p:cNvCxnSpPr>
            <a:cxnSpLocks/>
          </p:cNvCxnSpPr>
          <p:nvPr/>
        </p:nvCxnSpPr>
        <p:spPr>
          <a:xfrm>
            <a:off x="9817743" y="4693338"/>
            <a:ext cx="1298170" cy="93518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38DD70-5DE2-3A48-A540-1D247F20EFBD}"/>
                  </a:ext>
                </a:extLst>
              </p:cNvPr>
              <p:cNvSpPr txBox="1"/>
              <p:nvPr/>
            </p:nvSpPr>
            <p:spPr>
              <a:xfrm>
                <a:off x="8632120" y="4204267"/>
                <a:ext cx="5064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acc>
                    </m:oMath>
                  </m:oMathPara>
                </a14:m>
                <a:endParaRPr lang="en-US" sz="2400" dirty="0"/>
              </a:p>
            </p:txBody>
          </p:sp>
        </mc:Choice>
        <mc:Fallback xmlns="">
          <p:sp>
            <p:nvSpPr>
              <p:cNvPr id="17" name="TextBox 16">
                <a:extLst>
                  <a:ext uri="{FF2B5EF4-FFF2-40B4-BE49-F238E27FC236}">
                    <a16:creationId xmlns:a16="http://schemas.microsoft.com/office/drawing/2014/main" id="{1538DD70-5DE2-3A48-A540-1D247F20EFBD}"/>
                  </a:ext>
                </a:extLst>
              </p:cNvPr>
              <p:cNvSpPr txBox="1">
                <a:spLocks noRot="1" noChangeAspect="1" noMove="1" noResize="1" noEditPoints="1" noAdjustHandles="1" noChangeArrowheads="1" noChangeShapeType="1" noTextEdit="1"/>
              </p:cNvSpPr>
              <p:nvPr/>
            </p:nvSpPr>
            <p:spPr>
              <a:xfrm>
                <a:off x="8632120" y="4204267"/>
                <a:ext cx="506421"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2E3E4B0-671B-0D47-AC90-6A603FB91F93}"/>
                  </a:ext>
                </a:extLst>
              </p:cNvPr>
              <p:cNvSpPr txBox="1"/>
              <p:nvPr/>
            </p:nvSpPr>
            <p:spPr>
              <a:xfrm>
                <a:off x="10385379" y="4667813"/>
                <a:ext cx="588494" cy="538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𝜒</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e>
                      </m:acc>
                    </m:oMath>
                  </m:oMathPara>
                </a14:m>
                <a:endParaRPr lang="en-US" sz="2400" dirty="0"/>
              </a:p>
            </p:txBody>
          </p:sp>
        </mc:Choice>
        <mc:Fallback xmlns="">
          <p:sp>
            <p:nvSpPr>
              <p:cNvPr id="18" name="TextBox 17">
                <a:extLst>
                  <a:ext uri="{FF2B5EF4-FFF2-40B4-BE49-F238E27FC236}">
                    <a16:creationId xmlns:a16="http://schemas.microsoft.com/office/drawing/2014/main" id="{E2E3E4B0-671B-0D47-AC90-6A603FB91F93}"/>
                  </a:ext>
                </a:extLst>
              </p:cNvPr>
              <p:cNvSpPr txBox="1">
                <a:spLocks noRot="1" noChangeAspect="1" noMove="1" noResize="1" noEditPoints="1" noAdjustHandles="1" noChangeArrowheads="1" noChangeShapeType="1" noTextEdit="1"/>
              </p:cNvSpPr>
              <p:nvPr/>
            </p:nvSpPr>
            <p:spPr>
              <a:xfrm>
                <a:off x="10385379" y="4667813"/>
                <a:ext cx="588494" cy="538224"/>
              </a:xfrm>
              <a:prstGeom prst="rect">
                <a:avLst/>
              </a:prstGeom>
              <a:blipFill>
                <a:blip r:embed="rId5"/>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058432-933C-B54D-8445-8686A2115549}"/>
                  </a:ext>
                </a:extLst>
              </p:cNvPr>
              <p:cNvSpPr txBox="1"/>
              <p:nvPr/>
            </p:nvSpPr>
            <p:spPr>
              <a:xfrm>
                <a:off x="10028483" y="3730213"/>
                <a:ext cx="3829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19" name="TextBox 18">
                <a:extLst>
                  <a:ext uri="{FF2B5EF4-FFF2-40B4-BE49-F238E27FC236}">
                    <a16:creationId xmlns:a16="http://schemas.microsoft.com/office/drawing/2014/main" id="{AF058432-933C-B54D-8445-8686A2115549}"/>
                  </a:ext>
                </a:extLst>
              </p:cNvPr>
              <p:cNvSpPr txBox="1">
                <a:spLocks noRot="1" noChangeAspect="1" noMove="1" noResize="1" noEditPoints="1" noAdjustHandles="1" noChangeArrowheads="1" noChangeShapeType="1" noTextEdit="1"/>
              </p:cNvSpPr>
              <p:nvPr/>
            </p:nvSpPr>
            <p:spPr>
              <a:xfrm>
                <a:off x="10028483" y="3730213"/>
                <a:ext cx="382925" cy="461665"/>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DA1289-A096-054E-9563-310F3F22BBBC}"/>
              </a:ext>
            </a:extLst>
          </p:cNvPr>
          <p:cNvCxnSpPr>
            <a:cxnSpLocks/>
          </p:cNvCxnSpPr>
          <p:nvPr/>
        </p:nvCxnSpPr>
        <p:spPr>
          <a:xfrm flipV="1">
            <a:off x="9785876" y="3580927"/>
            <a:ext cx="1330037" cy="1106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9C52ED-739C-7C44-8BBD-D4C2CBCB4249}"/>
              </a:ext>
            </a:extLst>
          </p:cNvPr>
          <p:cNvPicPr>
            <a:picLocks noChangeAspect="1"/>
          </p:cNvPicPr>
          <p:nvPr/>
        </p:nvPicPr>
        <p:blipFill>
          <a:blip r:embed="rId7"/>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9454498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late_wide" id="{C2437A05-6A58-9447-ADBD-416D69815476}" vid="{3F98DB81-36F7-E245-9A33-0E64A97424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26818</TotalTime>
  <Words>4404</Words>
  <Application>Microsoft Macintosh PowerPoint</Application>
  <PresentationFormat>Widescreen</PresentationFormat>
  <Paragraphs>1025</Paragraphs>
  <Slides>89</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Times New Roman</vt:lpstr>
      <vt:lpstr>Retrospect</vt:lpstr>
      <vt:lpstr>Search for Top Squarks via All-hadronic Decay Channels with Heavy Object Tagging</vt:lpstr>
      <vt:lpstr>Outline</vt:lpstr>
      <vt:lpstr>Standard Model</vt:lpstr>
      <vt:lpstr>Hierarchy Problem</vt:lpstr>
      <vt:lpstr>Dark Matter</vt:lpstr>
      <vt:lpstr>Dark Matter</vt:lpstr>
      <vt:lpstr>What does Supersymmetry potentially solve?</vt:lpstr>
      <vt:lpstr>Hierarchy Solution</vt:lpstr>
      <vt:lpstr>Dark Matter Candidate</vt:lpstr>
      <vt:lpstr>Grand Unified Theory</vt:lpstr>
      <vt:lpstr>Simplified SUSY Models</vt:lpstr>
      <vt:lpstr>Outline</vt:lpstr>
      <vt:lpstr>Compact Muon Solenoid (CMS)</vt:lpstr>
      <vt:lpstr>CMS Detector</vt:lpstr>
      <vt:lpstr>Muon Interaction</vt:lpstr>
      <vt:lpstr>Electron Interaction</vt:lpstr>
      <vt:lpstr>Photon Interaction</vt:lpstr>
      <vt:lpstr>Charged Hadron Interaction</vt:lpstr>
      <vt:lpstr>Neutral Hadron Interaction</vt:lpstr>
      <vt:lpstr>Outline</vt:lpstr>
      <vt:lpstr>Example Event Signature</vt:lpstr>
      <vt:lpstr>Jet Reconstruction</vt:lpstr>
      <vt:lpstr>B Tagging</vt:lpstr>
      <vt:lpstr>Heavy Object Tagging</vt:lpstr>
      <vt:lpstr>Missing Transverse Momentum</vt:lpstr>
      <vt:lpstr>H_T</vt:lpstr>
      <vt:lpstr>Lepton Identification</vt:lpstr>
      <vt:lpstr>Data Selection</vt:lpstr>
      <vt:lpstr>Classifying Interesting Regions</vt:lpstr>
      <vt:lpstr>Targeted Search Regions</vt:lpstr>
      <vt:lpstr>Lost Lepton Background</vt:lpstr>
      <vt:lpstr>Lost Lepton Background</vt:lpstr>
      <vt:lpstr>Lost Lepton Background</vt:lpstr>
      <vt:lpstr>Lost Lepton Background</vt:lpstr>
      <vt:lpstr>Data versus Simulation Comparison</vt:lpstr>
      <vt:lpstr>Determining the Transfer Factor</vt:lpstr>
      <vt:lpstr>Lost Lepton Control Region Comparison</vt:lpstr>
      <vt:lpstr>QCD Multi-jet Background</vt:lpstr>
      <vt:lpstr>QCD Smearing Method</vt:lpstr>
      <vt:lpstr>QCD Control Region Comparison</vt:lpstr>
      <vt:lpstr>Data versus Predicted Simulation</vt:lpstr>
      <vt:lpstr>Data versus Predicted Simulation</vt:lpstr>
      <vt:lpstr>Hypothesis Testing</vt:lpstr>
      <vt:lpstr>Expected Limits for Direct Top Squark</vt:lpstr>
      <vt:lpstr>Observed Limits for Direct Top Squark</vt:lpstr>
      <vt:lpstr>Comparing with Previous Analysis</vt:lpstr>
      <vt:lpstr>Comparing with Previous Analysis</vt:lpstr>
      <vt:lpstr>Observed Limits with Gluino Mediated Top Squark</vt:lpstr>
      <vt:lpstr>Observed Limits with Gluino Mediated Top Squark</vt:lpstr>
      <vt:lpstr>Observed Limits with Gluino Mediated Top Squark</vt:lpstr>
      <vt:lpstr>Summary</vt:lpstr>
      <vt:lpstr>Acknowledgements</vt:lpstr>
      <vt:lpstr>Acknowledgements</vt:lpstr>
      <vt:lpstr>Thanks Family and Friends</vt:lpstr>
      <vt:lpstr>Backup</vt:lpstr>
      <vt:lpstr>t ̃_1: Dynamic Reason to be at bottom of sParticles</vt:lpstr>
      <vt:lpstr>The Tracker Detector</vt:lpstr>
      <vt:lpstr>Phase 1 Pixels</vt:lpstr>
      <vt:lpstr>Simplified SUSY Models</vt:lpstr>
      <vt:lpstr>Stop Cross Section</vt:lpstr>
      <vt:lpstr>Anti-kT Algorithm</vt:lpstr>
      <vt:lpstr>QCD Jet Mistag Rate</vt:lpstr>
      <vt:lpstr>Tau Identification</vt:lpstr>
      <vt:lpstr>Identification of Leptons</vt:lpstr>
      <vt:lpstr>Tau MVA</vt:lpstr>
      <vt:lpstr>Baseline Selection</vt:lpstr>
      <vt:lpstr>Search Strategy</vt:lpstr>
      <vt:lpstr>Low Mass Region</vt:lpstr>
      <vt:lpstr>High Mass Region</vt:lpstr>
      <vt:lpstr>Lost Lepton Inclusive Low DM </vt:lpstr>
      <vt:lpstr>Lost Lepton Inclusive High DM </vt:lpstr>
      <vt:lpstr>Example LL Prediction</vt:lpstr>
      <vt:lpstr>Z to Invisible</vt:lpstr>
      <vt:lpstr>Z to Invisible: Normalization (R_Z)</vt:lpstr>
      <vt:lpstr>Comparison of Z Normalization for Muons</vt:lpstr>
      <vt:lpstr>Photon Shape Corrections</vt:lpstr>
      <vt:lpstr>Comparison of Normalization</vt:lpstr>
      <vt:lpstr>QCD Control Region Comparison</vt:lpstr>
      <vt:lpstr>Rare Background</vt:lpstr>
      <vt:lpstr>Low DM Validation Region</vt:lpstr>
      <vt:lpstr>High DM Validation</vt:lpstr>
      <vt:lpstr>Validation Pulls</vt:lpstr>
      <vt:lpstr>Systematics</vt:lpstr>
      <vt:lpstr>Datacard Calculation</vt:lpstr>
      <vt:lpstr>Datacard Calculation</vt:lpstr>
      <vt:lpstr>Datacard Calculation</vt:lpstr>
      <vt:lpstr>Datacard Calculation</vt:lpstr>
      <vt:lpstr>Datacard Calculation</vt:lpstr>
      <vt:lpstr>Example Calculation for Single 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Kilpatrick</dc:creator>
  <cp:lastModifiedBy>Matthew Kilpatrick</cp:lastModifiedBy>
  <cp:revision>256</cp:revision>
  <dcterms:created xsi:type="dcterms:W3CDTF">2016-06-21T17:55:16Z</dcterms:created>
  <dcterms:modified xsi:type="dcterms:W3CDTF">2019-12-24T03:57:38Z</dcterms:modified>
</cp:coreProperties>
</file>